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</p:sldIdLst>
  <p:sldSz cx="9144000" cy="6858000" type="screen4x3"/>
  <p:notesSz cx="6669088" cy="989647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eção Padrão" id="{F131E865-0A2D-499A-9DF6-4E486538577B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  <p14:sldId id="273"/>
            <p14:sldId id="275"/>
            <p14:sldId id="276"/>
            <p14:sldId id="277"/>
            <p14:sldId id="278"/>
            <p14:sldId id="279"/>
            <p14:sldId id="280"/>
            <p14:sldId id="281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6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88F2F99-A179-41AB-AD89-C113BA55F91C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1236663"/>
            <a:ext cx="4452938" cy="3340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762500"/>
            <a:ext cx="5335588" cy="38973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smtClean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99588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399588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05E6F71-8AC7-490A-BBA8-63368802E89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85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Session 2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038693-62EF-4FCD-A56A-AB6B4D9324D6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1038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1B6D7-E155-46E1-9D76-347578CFCC2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3144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AC5C3-E069-4F00-9349-D84CB1C6E18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6264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Session 2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038693-62EF-4FCD-A56A-AB6B4D9324D6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5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B2497-CBF9-4BCF-AF48-421F8E060E1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3140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6E644-2929-4D29-98A8-E1567776D04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8314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C1AB7-8CF7-4603-BAF7-E89E8CE1A85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7345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F8DE-B2AC-4763-A2CB-DFF60116240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4246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173F0-4193-476D-A8AD-EF137514FF1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4590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24427-C1F1-468E-849B-9061C22BF83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3288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5B606-7403-41D3-B1B9-F64686FF2CE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5115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A038693-62EF-4FCD-A56A-AB6B4D9324D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/>
              <a:t>Regression</a:t>
            </a:r>
            <a:r>
              <a:rPr lang="pt-BR" altLang="pt-BR" dirty="0"/>
              <a:t> </a:t>
            </a:r>
            <a:r>
              <a:rPr lang="pt-BR" altLang="pt-BR" dirty="0" err="1"/>
              <a:t>and</a:t>
            </a:r>
            <a:r>
              <a:rPr lang="pt-BR" altLang="pt-BR" dirty="0"/>
              <a:t> </a:t>
            </a:r>
            <a:r>
              <a:rPr lang="pt-BR" altLang="pt-BR" dirty="0" err="1"/>
              <a:t>Clinical</a:t>
            </a:r>
            <a:r>
              <a:rPr lang="pt-BR" altLang="pt-BR" dirty="0"/>
              <a:t> </a:t>
            </a:r>
            <a:r>
              <a:rPr lang="pt-BR" altLang="pt-BR" dirty="0" err="1" smtClean="0"/>
              <a:t>prediction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models</a:t>
            </a:r>
            <a:endParaRPr lang="en-US" altLang="en-US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Session 4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Introducing statistical modeling – Part 1 (Analysis of variance)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Pedro E A </a:t>
            </a:r>
            <a:r>
              <a:rPr lang="en-US" dirty="0" err="1" smtClean="0"/>
              <a:t>A</a:t>
            </a:r>
            <a:r>
              <a:rPr lang="en-US" dirty="0" smtClean="0"/>
              <a:t> do Brasil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pedro.brasil@ini.fiocruz.br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2019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Pressupostos da Análise de variância (ANOVA)</a:t>
            </a:r>
          </a:p>
          <a:p>
            <a:pPr lvl="1"/>
            <a:r>
              <a:rPr lang="pt-BR" sz="2000" dirty="0" smtClean="0"/>
              <a:t>Aleatoriedade e independência</a:t>
            </a:r>
            <a:endParaRPr lang="pt-BR" sz="2000" dirty="0"/>
          </a:p>
          <a:p>
            <a:pPr lvl="1"/>
            <a:r>
              <a:rPr lang="pt-BR" sz="2000" dirty="0" smtClean="0"/>
              <a:t>Normalidade – os dados das amostras seguem a distribuição normal</a:t>
            </a:r>
            <a:endParaRPr lang="pt-BR" sz="2000" dirty="0"/>
          </a:p>
          <a:p>
            <a:pPr lvl="1"/>
            <a:r>
              <a:rPr lang="pt-BR" sz="2000" dirty="0" smtClean="0"/>
              <a:t>Homogeneidade da variância – A variância dos grupos são iguais (teste de </a:t>
            </a:r>
            <a:r>
              <a:rPr lang="pt-BR" sz="2000" dirty="0" err="1" smtClean="0"/>
              <a:t>Levene</a:t>
            </a:r>
            <a:r>
              <a:rPr lang="pt-BR" sz="2000" dirty="0"/>
              <a:t>)</a:t>
            </a:r>
          </a:p>
          <a:p>
            <a:pPr lvl="1"/>
            <a:r>
              <a:rPr lang="pt-BR" sz="2000" i="1" dirty="0" smtClean="0"/>
              <a:t>O teste ANOVA não é muito afetado por desvios moderados dos pressupostos</a:t>
            </a:r>
            <a:r>
              <a:rPr lang="pt-BR" sz="2000" i="1" dirty="0"/>
              <a:t>.</a:t>
            </a:r>
            <a:endParaRPr lang="pt-BR" sz="2000" dirty="0"/>
          </a:p>
          <a:p>
            <a:endParaRPr lang="pt-BR" sz="2800" dirty="0"/>
          </a:p>
          <a:p>
            <a:r>
              <a:rPr lang="pt-BR" sz="2800" i="1" dirty="0"/>
              <a:t>Perguntas</a:t>
            </a:r>
            <a:r>
              <a:rPr lang="pt-BR" sz="2800" i="1" dirty="0" smtClean="0"/>
              <a:t>: O que fazer caso a normalidade seja rejeitada? E caso a homogeneidade seja rejeitada? E se ambos forem rejeitados</a:t>
            </a:r>
            <a:r>
              <a:rPr lang="pt-BR" sz="2800" i="1" dirty="0"/>
              <a:t>?</a:t>
            </a:r>
            <a:endParaRPr lang="pt-BR" sz="20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9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i="1" dirty="0" smtClean="0"/>
              <a:t>Perguntas: </a:t>
            </a:r>
          </a:p>
          <a:p>
            <a:r>
              <a:rPr lang="pt-BR" sz="2800" i="1" dirty="0" smtClean="0"/>
              <a:t>O que fazer caso a normalidade seja rejeitada? </a:t>
            </a:r>
          </a:p>
          <a:p>
            <a:pPr lvl="1"/>
            <a:r>
              <a:rPr lang="pt-BR" sz="2000" i="1" dirty="0" smtClean="0"/>
              <a:t>Realizar um teste não-paramétrico</a:t>
            </a:r>
            <a:endParaRPr lang="pt-BR" sz="2000" dirty="0"/>
          </a:p>
          <a:p>
            <a:endParaRPr lang="pt-BR" sz="2800" i="1" dirty="0" smtClean="0"/>
          </a:p>
          <a:p>
            <a:r>
              <a:rPr lang="pt-BR" sz="2800" i="1" dirty="0" smtClean="0"/>
              <a:t>E caso a homogeneidade seja rejeitada? </a:t>
            </a:r>
          </a:p>
          <a:p>
            <a:pPr lvl="1"/>
            <a:r>
              <a:rPr lang="pt-BR" sz="2000" i="1" dirty="0" smtClean="0"/>
              <a:t>Realizar um teste de comparação múltipla apropriado a variâncias desiguais</a:t>
            </a:r>
            <a:endParaRPr lang="pt-BR" sz="2000" dirty="0"/>
          </a:p>
          <a:p>
            <a:endParaRPr lang="pt-BR" sz="2800" i="1" dirty="0" smtClean="0"/>
          </a:p>
          <a:p>
            <a:r>
              <a:rPr lang="pt-BR" sz="2800" i="1" dirty="0" smtClean="0"/>
              <a:t>E se ambos forem rejeitados?</a:t>
            </a:r>
          </a:p>
          <a:p>
            <a:pPr lvl="1"/>
            <a:r>
              <a:rPr lang="pt-BR" sz="2000" i="1" dirty="0" smtClean="0"/>
              <a:t>Transformação da variável por logaritmo, raiz quadrática, dentre outros</a:t>
            </a:r>
            <a:r>
              <a:rPr lang="pt-BR" sz="2000" i="1" dirty="0"/>
              <a:t>.</a:t>
            </a:r>
            <a:endParaRPr lang="pt-BR" sz="2000" dirty="0"/>
          </a:p>
          <a:p>
            <a:endParaRPr lang="pt-BR" sz="16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1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Como montar a tabela ANOVA?</a:t>
            </a:r>
          </a:p>
          <a:p>
            <a:pPr lvl="1"/>
            <a:r>
              <a:rPr lang="pt-BR" sz="2400" dirty="0" smtClean="0"/>
              <a:t>1º Passo: devem ser calculadas as variâncias dentro dos grupos, entre os grupos e total</a:t>
            </a:r>
            <a:endParaRPr lang="pt-BR" sz="2400" dirty="0"/>
          </a:p>
          <a:p>
            <a:pPr lvl="1"/>
            <a:r>
              <a:rPr lang="pt-BR" sz="2400" dirty="0" smtClean="0"/>
              <a:t>2º Passo: calcular a estatística F</a:t>
            </a:r>
            <a:endParaRPr lang="pt-BR" sz="2400" dirty="0"/>
          </a:p>
          <a:p>
            <a:pPr lvl="1"/>
            <a:r>
              <a:rPr lang="pt-BR" sz="2400" dirty="0" smtClean="0"/>
              <a:t>3º Passo: Obter o p-valor</a:t>
            </a:r>
            <a:endParaRPr lang="pt-BR" sz="2400" dirty="0"/>
          </a:p>
          <a:p>
            <a:pPr lvl="1"/>
            <a:endParaRPr lang="pt-BR" sz="2400" dirty="0"/>
          </a:p>
          <a:p>
            <a:pPr lvl="1"/>
            <a:r>
              <a:rPr lang="pt-BR" sz="2400" i="1" dirty="0" smtClean="0"/>
              <a:t>Onde </a:t>
            </a:r>
            <a:r>
              <a:rPr lang="pt-BR" sz="2400" i="1" u="sng" dirty="0" smtClean="0"/>
              <a:t>n</a:t>
            </a:r>
            <a:r>
              <a:rPr lang="pt-BR" sz="2400" i="1" dirty="0" smtClean="0"/>
              <a:t> é o número de observações totais e </a:t>
            </a:r>
            <a:r>
              <a:rPr lang="pt-BR" sz="2400" i="1" u="sng" dirty="0" smtClean="0"/>
              <a:t>c</a:t>
            </a:r>
            <a:r>
              <a:rPr lang="pt-BR" sz="2400" i="1" dirty="0" smtClean="0"/>
              <a:t> é o número de grupos</a:t>
            </a:r>
            <a:endParaRPr lang="pt-BR" sz="18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29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Variação total ou soma dos quadrados (SQT)</a:t>
            </a:r>
          </a:p>
          <a:p>
            <a:pPr lvl="1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165113"/>
            <a:ext cx="7260826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Variação entre os grupos (SQE</a:t>
            </a:r>
            <a:r>
              <a:rPr lang="pt-BR" dirty="0"/>
              <a:t>)</a:t>
            </a:r>
          </a:p>
          <a:p>
            <a:pPr lvl="1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276872"/>
            <a:ext cx="4754667" cy="403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81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Variação dentro dos grupos (SQD)</a:t>
            </a:r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493" y="2548730"/>
            <a:ext cx="6792899" cy="325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81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Media dos Quadrados (MQ</a:t>
            </a:r>
            <a:r>
              <a:rPr lang="pt-BR" dirty="0"/>
              <a:t>)</a:t>
            </a:r>
          </a:p>
          <a:p>
            <a:pPr lvl="1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2256827"/>
            <a:ext cx="2232248" cy="411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2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sz="2400" b="1" dirty="0" smtClean="0"/>
                  <a:t>Para testar as hipóteses: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pt-BR" sz="2000" b="1" i="1" baseline="-25000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pt-BR" sz="2000" b="1" i="1" baseline="-25000" smtClean="0">
                        <a:latin typeface="Cambria Math" panose="02040503050406030204" pitchFamily="18" charset="0"/>
                      </a:rPr>
                      <m:t> :</m:t>
                    </m:r>
                    <m:r>
                      <a:rPr lang="el-G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pt-BR" sz="2000" b="1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pt-BR" sz="2000" b="1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pt-B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pt-BR" sz="2000" b="1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…</m:t>
                    </m:r>
                    <m:r>
                      <a:rPr lang="pt-B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pt-BR" sz="2000" b="1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endParaRPr lang="pt-BR" sz="2000" b="1" baseline="-25000" dirty="0" smtClean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pt-BR" sz="2000" b="1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pt-BR" sz="2000" b="1" i="1" baseline="-2500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pt-BR" sz="2000" b="1" i="1" baseline="-25000" smtClean="0">
                        <a:latin typeface="Cambria Math" panose="02040503050406030204" pitchFamily="18" charset="0"/>
                      </a:rPr>
                      <m:t> :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𝒑𝒆𝒍𝒐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𝒎𝒆𝒏𝒐𝒔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𝒖𝒎𝒂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é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𝒅𝒊𝒂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𝒅𝒊𝒇𝒆𝒓𝒆</m:t>
                    </m:r>
                  </m:oMath>
                </a14:m>
                <a:endParaRPr lang="pt-BR" sz="2000" dirty="0" smtClean="0"/>
              </a:p>
              <a:p>
                <a:pPr lvl="1"/>
                <a:endParaRPr lang="pt-BR" sz="2000" dirty="0" smtClean="0"/>
              </a:p>
              <a:p>
                <a:pPr lvl="1"/>
                <a:r>
                  <a:rPr lang="pt-BR" sz="2000" dirty="0" smtClean="0"/>
                  <a:t>A </a:t>
                </a:r>
                <a:r>
                  <a:rPr lang="pt-BR" sz="2000" dirty="0"/>
                  <a:t>estatística F é uma razão entre duas </a:t>
                </a:r>
                <a:r>
                  <a:rPr lang="pt-BR" sz="2000" dirty="0" smtClean="0"/>
                  <a:t>variâncias</a:t>
                </a:r>
              </a:p>
              <a:p>
                <a:pPr lvl="1"/>
                <a:endParaRPr lang="pt-BR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t-BR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𝑉𝑎𝑟𝑖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â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𝑛𝑐𝑖𝑎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𝑒𝑛𝑡𝑟𝑒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𝑎𝑠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𝑎𝑠𝑚𝑜𝑠𝑡𝑟𝑎𝑠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𝑉𝑎𝑟𝑖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â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𝑛𝑐𝑖𝑎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𝑑𝑒𝑛𝑡𝑟𝑜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𝑑𝑎𝑠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𝑎𝑚𝑜𝑠𝑡𝑟𝑎𝑠</m:t>
                          </m:r>
                        </m:den>
                      </m:f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𝑀𝑄𝐸</m:t>
                          </m:r>
                        </m:num>
                        <m:den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𝑀𝑄𝐷</m:t>
                          </m:r>
                        </m:den>
                      </m:f>
                    </m:oMath>
                  </m:oMathPara>
                </a14:m>
                <a:endParaRPr lang="pt-BR" sz="2400" dirty="0"/>
              </a:p>
              <a:p>
                <a:endParaRPr lang="pt-BR" sz="2400" dirty="0" smtClean="0"/>
              </a:p>
              <a:p>
                <a:pPr lvl="1"/>
                <a:r>
                  <a:rPr lang="pt-BR" sz="2000" i="1" dirty="0" smtClean="0"/>
                  <a:t>F </a:t>
                </a:r>
                <a:r>
                  <a:rPr lang="pt-BR" sz="2000" i="1" dirty="0"/>
                  <a:t>tabelado</a:t>
                </a:r>
                <a:r>
                  <a:rPr lang="pt-BR" sz="2000" i="1" dirty="0" smtClean="0"/>
                  <a:t>: </a:t>
                </a:r>
                <a:r>
                  <a:rPr lang="pt-BR" sz="2000" dirty="0" smtClean="0"/>
                  <a:t>F </a:t>
                </a:r>
                <a:r>
                  <a:rPr lang="pt-BR" sz="2000" dirty="0"/>
                  <a:t>com (c-1)(n-c) graus de liberdade e nível de significância </a:t>
                </a:r>
                <a:r>
                  <a:rPr lang="pt-BR" sz="2000" dirty="0" smtClean="0"/>
                  <a:t>(</a:t>
                </a:r>
                <a:r>
                  <a:rPr lang="el-GR" sz="2000" dirty="0" smtClean="0"/>
                  <a:t>α</a:t>
                </a:r>
                <a:r>
                  <a:rPr lang="pt-BR" sz="2000" dirty="0" smtClean="0"/>
                  <a:t>)</a:t>
                </a:r>
                <a:endParaRPr lang="pt-BR" sz="2000" dirty="0"/>
              </a:p>
              <a:p>
                <a:pPr lvl="1"/>
                <a:r>
                  <a:rPr lang="pt-BR" sz="2000" dirty="0"/>
                  <a:t>Se </a:t>
                </a:r>
                <a:r>
                  <a:rPr lang="pt-BR" sz="2000" dirty="0" err="1" smtClean="0"/>
                  <a:t>F</a:t>
                </a:r>
                <a:r>
                  <a:rPr lang="pt-BR" sz="1400" dirty="0" err="1" smtClean="0"/>
                  <a:t>calculado</a:t>
                </a:r>
                <a:r>
                  <a:rPr lang="pt-BR" sz="1400" dirty="0" smtClean="0"/>
                  <a:t> &gt; </a:t>
                </a:r>
                <a:r>
                  <a:rPr lang="pt-BR" sz="2000" dirty="0" err="1" smtClean="0"/>
                  <a:t>F</a:t>
                </a:r>
                <a:r>
                  <a:rPr lang="pt-BR" sz="1400" dirty="0" err="1" smtClean="0"/>
                  <a:t>tabelado</a:t>
                </a:r>
                <a:r>
                  <a:rPr lang="pt-BR" sz="1400" dirty="0" smtClean="0"/>
                  <a:t> </a:t>
                </a:r>
                <a:r>
                  <a:rPr lang="pt-BR" sz="2000" dirty="0" smtClean="0"/>
                  <a:t>→ Rejeita-se H</a:t>
                </a:r>
                <a:r>
                  <a:rPr lang="pt-BR" sz="2000" baseline="-25000" dirty="0" smtClean="0"/>
                  <a:t>0</a:t>
                </a:r>
                <a:endParaRPr lang="pt-BR" sz="2000" baseline="-25000" dirty="0"/>
              </a:p>
            </p:txBody>
          </p:sp>
        </mc:Choice>
        <mc:Fallback>
          <p:sp>
            <p:nvSpPr>
              <p:cNvPr id="4099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63" t="-1078" b="-188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3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b="1" dirty="0" smtClean="0"/>
          </a:p>
          <a:p>
            <a:endParaRPr lang="pt-BR" sz="2400" b="1" dirty="0"/>
          </a:p>
          <a:p>
            <a:endParaRPr lang="pt-BR" sz="2400" b="1" dirty="0" smtClean="0"/>
          </a:p>
          <a:p>
            <a:endParaRPr lang="pt-BR" sz="2400" b="1" dirty="0"/>
          </a:p>
          <a:p>
            <a:endParaRPr lang="pt-BR" sz="2400" b="1" dirty="0" smtClean="0"/>
          </a:p>
          <a:p>
            <a:endParaRPr lang="pt-BR" sz="2400" b="1" dirty="0"/>
          </a:p>
          <a:p>
            <a:endParaRPr lang="pt-BR" sz="2400" b="1" dirty="0" smtClean="0"/>
          </a:p>
          <a:p>
            <a:r>
              <a:rPr lang="pt-BR" sz="2400" b="1" dirty="0" smtClean="0"/>
              <a:t>Notas:</a:t>
            </a:r>
            <a:r>
              <a:rPr lang="pt-BR" sz="2000" dirty="0"/>
              <a:t> </a:t>
            </a:r>
            <a:r>
              <a:rPr lang="pt-BR" sz="2000" dirty="0" smtClean="0"/>
              <a:t>SQT = SQE + SQD</a:t>
            </a:r>
            <a:endParaRPr lang="pt-BR" sz="2000" dirty="0"/>
          </a:p>
          <a:p>
            <a:r>
              <a:rPr lang="pt-BR" sz="2000" dirty="0"/>
              <a:t>Se as populações têm médias iguais </a:t>
            </a:r>
            <a:r>
              <a:rPr lang="pt-BR" sz="2000" dirty="0" smtClean="0"/>
              <a:t>F → 1</a:t>
            </a:r>
            <a:endParaRPr lang="pt-BR" sz="2000" dirty="0"/>
          </a:p>
          <a:p>
            <a:r>
              <a:rPr lang="pt-BR" sz="2000" dirty="0"/>
              <a:t>O F tabelado dependerá dos graus de liberdade (k-1)(n-k) e do nível de </a:t>
            </a:r>
            <a:r>
              <a:rPr lang="pt-BR" sz="2000" dirty="0" smtClean="0"/>
              <a:t>significância.</a:t>
            </a:r>
            <a:endParaRPr lang="pt-BR" sz="2000" dirty="0"/>
          </a:p>
          <a:p>
            <a:r>
              <a:rPr lang="pt-BR" sz="2000" dirty="0"/>
              <a:t>O p-valor exato só pode ser obtido pelo software estatístico.</a:t>
            </a:r>
            <a:endParaRPr lang="pt-BR" sz="2000" baseline="-25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588" y="1556792"/>
            <a:ext cx="685979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2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Exemplo:  Temperatura corporal (</a:t>
            </a:r>
            <a:r>
              <a:rPr lang="pt-BR" sz="2400" dirty="0" err="1" smtClean="0"/>
              <a:t>ºF</a:t>
            </a:r>
            <a:r>
              <a:rPr lang="pt-BR" sz="2400" dirty="0" smtClean="0"/>
              <a:t>) classificados em três grupos etários diferentes. 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banco$temperatura,banco$grupo,summary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banco$grupo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18 a 20 anos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Min. 1st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Median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3rd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   Max. 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97.00   97.40   97.85   97.79   98.15   98.50 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</a:t>
            </a: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banco$grupo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21 a 29 anos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Min. 1st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Median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3rd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   Max. 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97.00   98.20   99.00   98.63   99.20   99.60 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</a:t>
            </a: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banco$grupo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30 anos ou mais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Min. 1st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Median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3rd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   Max. 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97.00   97.40   98.00   97.92   98.55   98.60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2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Objetivos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en-US" sz="2800" dirty="0" smtClean="0"/>
              <a:t> Introduzir a ideia de que eventos em saúde podem ser previstos por modelos estatísticos.</a:t>
            </a:r>
          </a:p>
          <a:p>
            <a:r>
              <a:rPr lang="pt-BR" altLang="en-US" sz="2800" dirty="0" smtClean="0"/>
              <a:t>Apresentar conceitos, passos e interpretações de uma análise de variância.</a:t>
            </a:r>
          </a:p>
          <a:p>
            <a:endParaRPr lang="pt-BR" altLang="en-US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Exemplo:  Temperatura corporal (</a:t>
            </a:r>
            <a:r>
              <a:rPr lang="pt-BR" sz="2400" dirty="0" err="1" smtClean="0"/>
              <a:t>ºF</a:t>
            </a:r>
            <a:r>
              <a:rPr lang="pt-BR" sz="2400" dirty="0" smtClean="0"/>
              <a:t>) classificados em três grupos etários diferentes. 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resultado &lt;-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aov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(temperatura ~ grupo, data = banco)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summary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(resultado)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Sum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(&gt;F)  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grupo        2  3.882  1.9408   4.124 0.0274 *</a:t>
            </a:r>
          </a:p>
          <a:p>
            <a:pPr marL="0" indent="0">
              <a:buNone/>
            </a:pP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Residuals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27 12.705  0.4706                 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Signif.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codes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 0 ‘***’ 0.001 ‘**’ 0.01 ‘*’ 0.05 ‘.’ 0.1 ‘ ’ </a:t>
            </a: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800" dirty="0">
                <a:cs typeface="Courier New" panose="02070309020205020404" pitchFamily="49" charset="0"/>
              </a:rPr>
              <a:t>Rejeita-se a hipótese nula. Há evidências estatísticas de que as médias </a:t>
            </a:r>
            <a:r>
              <a:rPr lang="pt-BR" sz="1800" dirty="0" smtClean="0">
                <a:cs typeface="Courier New" panose="02070309020205020404" pitchFamily="49" charset="0"/>
              </a:rPr>
              <a:t>de temperatura </a:t>
            </a:r>
            <a:r>
              <a:rPr lang="pt-BR" sz="1800" dirty="0">
                <a:cs typeface="Courier New" panose="02070309020205020404" pitchFamily="49" charset="0"/>
              </a:rPr>
              <a:t>corporal são diferentes entre as faixas etárias, considerando </a:t>
            </a:r>
            <a:r>
              <a:rPr lang="pt-BR" sz="1800" dirty="0" smtClean="0">
                <a:cs typeface="Courier New" panose="02070309020205020404" pitchFamily="49" charset="0"/>
              </a:rPr>
              <a:t>o nível </a:t>
            </a:r>
            <a:r>
              <a:rPr lang="pt-BR" sz="1800" dirty="0">
                <a:cs typeface="Courier New" panose="02070309020205020404" pitchFamily="49" charset="0"/>
              </a:rPr>
              <a:t>de significância de 5%. Entretanto, não conseguimos identificar </a:t>
            </a:r>
            <a:r>
              <a:rPr lang="pt-BR" sz="1800" dirty="0" smtClean="0">
                <a:cs typeface="Courier New" panose="02070309020205020404" pitchFamily="49" charset="0"/>
              </a:rPr>
              <a:t>quais faixas </a:t>
            </a:r>
            <a:r>
              <a:rPr lang="pt-BR" sz="1800" dirty="0">
                <a:cs typeface="Courier New" panose="02070309020205020404" pitchFamily="49" charset="0"/>
              </a:rPr>
              <a:t>etárias apresentam médias de temperaturas diferentes. Utilizamos, </a:t>
            </a:r>
            <a:r>
              <a:rPr lang="pt-BR" sz="1800" dirty="0" smtClean="0">
                <a:cs typeface="Courier New" panose="02070309020205020404" pitchFamily="49" charset="0"/>
              </a:rPr>
              <a:t>então um </a:t>
            </a:r>
            <a:r>
              <a:rPr lang="pt-BR" sz="1800" dirty="0">
                <a:cs typeface="Courier New" panose="02070309020205020404" pitchFamily="49" charset="0"/>
              </a:rPr>
              <a:t>teste de comparação múltipla.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88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Testes de comparação </a:t>
            </a:r>
            <a:r>
              <a:rPr lang="pt-BR" sz="2400" dirty="0" smtClean="0"/>
              <a:t>múltiplas:</a:t>
            </a:r>
            <a:endParaRPr lang="pt-BR" sz="2400" dirty="0"/>
          </a:p>
          <a:p>
            <a:pPr lvl="1"/>
            <a:r>
              <a:rPr lang="pt-BR" sz="2000" dirty="0" smtClean="0"/>
              <a:t>Após a ANOVA mostrar significância devemos testar todos os pares de grupos para descobrir quais as médias que diferem.</a:t>
            </a:r>
            <a:endParaRPr lang="pt-BR" sz="2000" dirty="0"/>
          </a:p>
          <a:p>
            <a:pPr lvl="1"/>
            <a:r>
              <a:rPr lang="pt-BR" sz="2000" dirty="0" smtClean="0"/>
              <a:t>Entretanto, devemos empregar vários testes t para duas amostras independentes.</a:t>
            </a:r>
            <a:endParaRPr lang="pt-BR" sz="2000" dirty="0"/>
          </a:p>
          <a:p>
            <a:pPr lvl="1"/>
            <a:r>
              <a:rPr lang="pt-BR" sz="2000" dirty="0" smtClean="0"/>
              <a:t>O teste de comparação múltipla serve para corrigir (ponderar) o p-valor obtido no </a:t>
            </a:r>
            <a:r>
              <a:rPr lang="pt-BR" sz="2000" dirty="0" err="1" smtClean="0"/>
              <a:t>teste-t</a:t>
            </a:r>
            <a:r>
              <a:rPr lang="pt-BR" sz="2000" dirty="0" smtClean="0"/>
              <a:t> pelo número de comparações efetuadas</a:t>
            </a:r>
            <a:endParaRPr lang="pt-BR" sz="2000" dirty="0"/>
          </a:p>
          <a:p>
            <a:pPr lvl="1"/>
            <a:r>
              <a:rPr lang="pt-BR" sz="2000" dirty="0" smtClean="0"/>
              <a:t>Caso contrário, podemos encontrar facilmente significância estatística numa relação inexistente.</a:t>
            </a:r>
            <a:endParaRPr lang="pt-BR" sz="2000" dirty="0"/>
          </a:p>
          <a:p>
            <a:pPr lvl="1"/>
            <a:r>
              <a:rPr lang="pt-BR" sz="2000" dirty="0" smtClean="0"/>
              <a:t>Existem diversos testes para comparação múltiplas das médias</a:t>
            </a:r>
            <a:r>
              <a:rPr lang="pt-BR" sz="2000" dirty="0"/>
              <a:t>:</a:t>
            </a:r>
          </a:p>
          <a:p>
            <a:pPr lvl="1"/>
            <a:r>
              <a:rPr lang="pt-BR" sz="2000" dirty="0" smtClean="0"/>
              <a:t>No caso de variâncias iguais, os mais utilizados são o </a:t>
            </a:r>
            <a:r>
              <a:rPr lang="pt-BR" sz="2000" dirty="0" err="1" smtClean="0"/>
              <a:t>Tukeye</a:t>
            </a:r>
            <a:r>
              <a:rPr lang="pt-BR" sz="2000" dirty="0" smtClean="0"/>
              <a:t> </a:t>
            </a:r>
            <a:r>
              <a:rPr lang="pt-BR" sz="2000" dirty="0" err="1" smtClean="0"/>
              <a:t>Bonferroni</a:t>
            </a:r>
            <a:endParaRPr lang="pt-BR" sz="2000" dirty="0"/>
          </a:p>
          <a:p>
            <a:pPr lvl="1"/>
            <a:r>
              <a:rPr lang="pt-BR" sz="2000" dirty="0" smtClean="0"/>
              <a:t>No caso de variâncias desiguais, podem ser utilizados testes alternativos (</a:t>
            </a:r>
            <a:r>
              <a:rPr lang="pt-BR" sz="2000" dirty="0" err="1" smtClean="0"/>
              <a:t>ex</a:t>
            </a:r>
            <a:r>
              <a:rPr lang="pt-BR" sz="2000" dirty="0" smtClean="0"/>
              <a:t>: </a:t>
            </a:r>
            <a:r>
              <a:rPr lang="pt-BR" sz="2000" dirty="0" err="1" smtClean="0"/>
              <a:t>Dunnett</a:t>
            </a:r>
            <a:r>
              <a:rPr lang="pt-BR" sz="2000" dirty="0"/>
              <a:t>)</a:t>
            </a:r>
          </a:p>
          <a:p>
            <a:pPr lvl="1"/>
            <a:r>
              <a:rPr lang="pt-BR" sz="2000" dirty="0" smtClean="0"/>
              <a:t>Não existem regras sobre quais os testes devem ser preferidos.</a:t>
            </a:r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41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pt-BR" sz="2400" dirty="0"/>
              <a:t>Testes de comparação </a:t>
            </a:r>
            <a:r>
              <a:rPr lang="pt-BR" sz="2400" dirty="0" smtClean="0"/>
              <a:t>múltiplas: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t.test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(temperatura ~ grupo, data = banco[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banco$grupo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!= "30 anos ou mais",])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Welch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t-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data:  temperatura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grupo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t = -2.5251,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12.898, p-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0.02548</a:t>
            </a:r>
          </a:p>
          <a:p>
            <a:pPr marL="0" indent="0">
              <a:buNone/>
            </a:pP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alternative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hypothesis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difference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means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95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percent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confidence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-1.5654389 -0.1212278</a:t>
            </a:r>
          </a:p>
          <a:p>
            <a:pPr marL="0" indent="0">
              <a:buNone/>
            </a:pP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estimates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18 a 20 anos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21 a 29 anos 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97.79000                   98.63333 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t.test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(temperatura ~ grupo, data = banco[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banco$grupo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!= "18 a 20 anos",])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Welch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t-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data:  temperatura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grupo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t = 2.0487,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14.503, p-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0.05904</a:t>
            </a:r>
          </a:p>
          <a:p>
            <a:pPr marL="0" indent="0">
              <a:buNone/>
            </a:pP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alternative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hypothesis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difference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means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95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percent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confidence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-0.03111679  1.46141982</a:t>
            </a:r>
          </a:p>
          <a:p>
            <a:pPr marL="0" indent="0">
              <a:buNone/>
            </a:pP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estimates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21 a 29 anos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30 anos ou mais </a:t>
            </a:r>
          </a:p>
          <a:p>
            <a:pPr marL="0" indent="0">
              <a:buNone/>
            </a:pPr>
            <a:r>
              <a:rPr lang="pt-B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98.63333                      97.91818 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" name="Elipse 2"/>
          <p:cNvSpPr/>
          <p:nvPr/>
        </p:nvSpPr>
        <p:spPr>
          <a:xfrm>
            <a:off x="3124200" y="2636912"/>
            <a:ext cx="87173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25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pt-BR" sz="2400" dirty="0"/>
              <a:t>Testes de comparação </a:t>
            </a:r>
            <a:r>
              <a:rPr lang="pt-BR" sz="2400" dirty="0" smtClean="0"/>
              <a:t>múltiplas: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t.test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(temperatura ~ grupo, data = banco[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banco$grupo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"21 a 29 anos",])</a:t>
            </a:r>
          </a:p>
          <a:p>
            <a:pPr marL="0" indent="0">
              <a:buNone/>
            </a:pP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Welch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t-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data:  temperatura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grupo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 = -0.50038,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18.794, p-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0.6226</a:t>
            </a:r>
          </a:p>
          <a:p>
            <a:pPr marL="0" indent="0">
              <a:buNone/>
            </a:pP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alternative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hypothesis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difference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means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95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percent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confidence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-0.6647471  0.4083835</a:t>
            </a:r>
          </a:p>
          <a:p>
            <a:pPr marL="0" indent="0">
              <a:buNone/>
            </a:pP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estimates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18 a 20 anos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30 anos ou mais </a:t>
            </a:r>
          </a:p>
          <a:p>
            <a:pPr marL="0" indent="0">
              <a:buNone/>
            </a:pP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97.79000                      97.91818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5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pt-BR" sz="2400" dirty="0"/>
              <a:t>Testes de comparação </a:t>
            </a:r>
            <a:r>
              <a:rPr lang="pt-BR" sz="2400" dirty="0" smtClean="0"/>
              <a:t>múltiplas (</a:t>
            </a:r>
            <a:r>
              <a:rPr lang="pt-BR" sz="2400" dirty="0" err="1" smtClean="0"/>
              <a:t>Bonferroni</a:t>
            </a:r>
            <a:r>
              <a:rPr lang="pt-BR" sz="2400" dirty="0" smtClean="0"/>
              <a:t>):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pairwise.t.test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(temperatura, grupo,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p.adj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bonf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", data = banco, pool.sd = T)</a:t>
            </a:r>
          </a:p>
          <a:p>
            <a:pPr marL="0" indent="0">
              <a:buNone/>
            </a:pP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Pairwise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comparisons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tests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pooled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SD </a:t>
            </a:r>
          </a:p>
          <a:p>
            <a:pPr marL="0" indent="0">
              <a:buNone/>
            </a:pP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data:  temperatura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grupo </a:t>
            </a:r>
          </a:p>
          <a:p>
            <a:pPr marL="0" indent="0">
              <a:buNone/>
            </a:pP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18 a 20 anos 21 a 29 anos</a:t>
            </a: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21 a 29 anos    0.038        -           </a:t>
            </a: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30 anos ou mais 1.000        0.085       </a:t>
            </a:r>
          </a:p>
          <a:p>
            <a:pPr marL="0" indent="0">
              <a:buNone/>
            </a:pP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adjustment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bonferroni</a:t>
            </a: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1835696" y="3429000"/>
            <a:ext cx="87173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37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pt-BR" sz="2400" dirty="0"/>
              <a:t>Testes de comparação </a:t>
            </a:r>
            <a:r>
              <a:rPr lang="pt-BR" sz="2400" dirty="0" smtClean="0"/>
              <a:t>múltiplas (</a:t>
            </a:r>
            <a:r>
              <a:rPr lang="pt-BR" sz="2400" dirty="0" err="1" smtClean="0"/>
              <a:t>Bonferroni</a:t>
            </a:r>
            <a:r>
              <a:rPr lang="pt-BR" sz="2400" dirty="0" smtClean="0"/>
              <a:t>):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tu &lt;-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TukeyHSD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(resultado)</a:t>
            </a: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tu</a:t>
            </a: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Tukey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multiple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comparisons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means</a:t>
            </a: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95%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family-wise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confidence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level</a:t>
            </a: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Fit: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aov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(formula = temperatura ~ grupo, data = banco)</a:t>
            </a:r>
          </a:p>
          <a:p>
            <a:pPr marL="0" indent="0">
              <a:buNone/>
            </a:pP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$`grupo`</a:t>
            </a: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lwr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upr</a:t>
            </a: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p </a:t>
            </a:r>
            <a:r>
              <a:rPr lang="pt-B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</a:t>
            </a:r>
            <a:endParaRPr lang="pt-B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21 a 29 anos-18 a 20 anos     0.8433333  0.06185506 1.62481161 0.0324820</a:t>
            </a: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30 anos ou mais-18 a 20 anos  0.1281818 -0.61496508 0.87132871 0.9044577</a:t>
            </a:r>
          </a:p>
          <a:p>
            <a:pPr marL="0" indent="0">
              <a:buNone/>
            </a:pPr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30 anos ou mais-21 a 29 anos -0.7151515 -1.47961855 0.04931552 0.0700558</a:t>
            </a:r>
            <a:r>
              <a:rPr lang="pt-BR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pt-BR" sz="2400" dirty="0">
                <a:solidFill>
                  <a:prstClr val="black"/>
                </a:solidFill>
              </a:rPr>
              <a:t>Então podemos dizer que há evidências estatísticas suficientes ao nível de 5% </a:t>
            </a:r>
            <a:r>
              <a:rPr lang="pt-BR" sz="2400" dirty="0" smtClean="0">
                <a:solidFill>
                  <a:prstClr val="black"/>
                </a:solidFill>
              </a:rPr>
              <a:t>para afirmar </a:t>
            </a:r>
            <a:r>
              <a:rPr lang="pt-BR" sz="2400" dirty="0">
                <a:solidFill>
                  <a:prstClr val="black"/>
                </a:solidFill>
              </a:rPr>
              <a:t>que há diferença entre as médias de temperatura das faixas etárias de </a:t>
            </a:r>
            <a:r>
              <a:rPr lang="pt-BR" sz="2400" dirty="0" smtClean="0">
                <a:solidFill>
                  <a:prstClr val="black"/>
                </a:solidFill>
              </a:rPr>
              <a:t>18 </a:t>
            </a:r>
            <a:r>
              <a:rPr lang="pt-BR" sz="2400" dirty="0">
                <a:solidFill>
                  <a:prstClr val="black"/>
                </a:solidFill>
              </a:rPr>
              <a:t>a 20 anos e 21 a 29 anos.</a:t>
            </a:r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6292552" y="3893300"/>
            <a:ext cx="94374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35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pt-BR" sz="2400" dirty="0" smtClean="0"/>
              <a:t>Exemplo 2 (ver </a:t>
            </a:r>
            <a:r>
              <a:rPr lang="pt-BR" sz="2400" dirty="0"/>
              <a:t>banco de dados):</a:t>
            </a:r>
          </a:p>
          <a:p>
            <a:pPr lvl="1"/>
            <a:r>
              <a:rPr lang="pt-BR" sz="2000" dirty="0" smtClean="0"/>
              <a:t>Realizou-se um estudo para a investigação dos efeitos do exercício sobre o estresse. Realizou-se as leituras de pressão sanguínea  sistólica (em mmHg) de sujeitos a partir de 25 minutos antes do exercício aeróbico de bicicleta e antes da introdução do estresse pela aplicação de testes de aritmética e de fala. Use o nível de significância de 5% para testar a afirmativa de que grupos diferentes de sujeitos têm a mesma pressão sanguínea média.</a:t>
            </a:r>
            <a:endParaRPr lang="pt-BR" sz="2000" dirty="0"/>
          </a:p>
          <a:p>
            <a:pPr marL="0" indent="0">
              <a:buNone/>
            </a:pP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67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7708"/>
    </mc:Choice>
    <mc:Fallback xmlns="">
      <p:transition advTm="57708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en-US" dirty="0" smtClean="0"/>
              <a:t>fim</a:t>
            </a:r>
            <a:endParaRPr lang="en-US" altLang="en-US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Session 4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Introducing statistical modeling – Part 1 (Analysis of variance)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Pedro E A </a:t>
            </a:r>
            <a:r>
              <a:rPr lang="en-US" dirty="0" err="1" smtClean="0"/>
              <a:t>A</a:t>
            </a:r>
            <a:r>
              <a:rPr lang="en-US" dirty="0" smtClean="0"/>
              <a:t> do Brasil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pedro.brasil@ini.fiocruz.br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2019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2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Teste de hipótese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en-US" sz="2400" dirty="0" smtClean="0"/>
              <a:t> </a:t>
            </a:r>
            <a:r>
              <a:rPr lang="pt-BR" sz="2800" dirty="0"/>
              <a:t>Revisando: Testes de hipóteses </a:t>
            </a:r>
            <a:r>
              <a:rPr lang="pt-BR" sz="2800" dirty="0" smtClean="0"/>
              <a:t>paramétricos</a:t>
            </a:r>
          </a:p>
          <a:p>
            <a:pPr lvl="1"/>
            <a:r>
              <a:rPr lang="pt-BR" sz="2400" b="1" dirty="0" smtClean="0"/>
              <a:t>Hipótese: </a:t>
            </a:r>
            <a:r>
              <a:rPr lang="pt-BR" sz="2400" dirty="0" smtClean="0"/>
              <a:t>alegação ou afirmação sobre uma propriedade de uma população.</a:t>
            </a:r>
          </a:p>
          <a:p>
            <a:pPr lvl="1"/>
            <a:r>
              <a:rPr lang="pt-BR" sz="2400" b="1" dirty="0" smtClean="0"/>
              <a:t>Testes de hipóteses: </a:t>
            </a:r>
            <a:r>
              <a:rPr lang="pt-BR" sz="2400" dirty="0" smtClean="0"/>
              <a:t>representam uma </a:t>
            </a:r>
            <a:r>
              <a:rPr lang="pt-BR" sz="2400" b="1" dirty="0" smtClean="0"/>
              <a:t>regra de decisão </a:t>
            </a:r>
            <a:r>
              <a:rPr lang="pt-BR" sz="2400" dirty="0" smtClean="0"/>
              <a:t>que permite rejeitar ou não uma hipótese questionada, sendo a decisão tomada em função de valores obtidos em uma amostra.</a:t>
            </a:r>
          </a:p>
          <a:p>
            <a:endParaRPr lang="pt-BR" altLang="en-US" sz="28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27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Teste de hipótese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Os elementos básicos de um teste de hipóteses são:</a:t>
            </a:r>
          </a:p>
          <a:p>
            <a:pPr lvl="1"/>
            <a:r>
              <a:rPr lang="pt-BR" sz="2400" dirty="0" smtClean="0"/>
              <a:t>Hipóteses (nula e alternativa)</a:t>
            </a:r>
          </a:p>
          <a:p>
            <a:pPr lvl="1"/>
            <a:r>
              <a:rPr lang="pt-BR" sz="2400" dirty="0" smtClean="0"/>
              <a:t>Erros tipo I e II</a:t>
            </a:r>
          </a:p>
          <a:p>
            <a:pPr lvl="1"/>
            <a:r>
              <a:rPr lang="pt-BR" sz="2400" dirty="0" smtClean="0"/>
              <a:t>Nível de significância</a:t>
            </a:r>
            <a:r>
              <a:rPr lang="en-US" sz="2400" dirty="0" smtClean="0"/>
              <a:t> (</a:t>
            </a:r>
            <a:r>
              <a:rPr lang="el-GR" sz="2400" dirty="0" smtClean="0"/>
              <a:t>α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pt-BR" sz="2400" dirty="0" smtClean="0"/>
              <a:t>Estatística de teste</a:t>
            </a:r>
          </a:p>
          <a:p>
            <a:pPr lvl="1"/>
            <a:r>
              <a:rPr lang="pt-BR" sz="2400" dirty="0" smtClean="0"/>
              <a:t>Região crítica</a:t>
            </a:r>
          </a:p>
          <a:p>
            <a:pPr lvl="1"/>
            <a:r>
              <a:rPr lang="pt-BR" sz="2400" dirty="0" smtClean="0"/>
              <a:t>p-valor</a:t>
            </a:r>
          </a:p>
          <a:p>
            <a:pPr lvl="1"/>
            <a:r>
              <a:rPr lang="pt-BR" sz="2400" dirty="0" smtClean="0"/>
              <a:t>Regra de decisão</a:t>
            </a:r>
            <a:endParaRPr lang="pt-BR" sz="2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7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Teste de hipótese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Resumo dos procedimentos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 smtClean="0"/>
              <a:t>Enunciar as hipóteses H</a:t>
            </a:r>
            <a:r>
              <a:rPr lang="pt-BR" sz="2000" baseline="-25000" dirty="0" smtClean="0"/>
              <a:t>0</a:t>
            </a:r>
            <a:r>
              <a:rPr lang="pt-BR" sz="2000" dirty="0" smtClean="0"/>
              <a:t> e H</a:t>
            </a:r>
            <a:r>
              <a:rPr lang="pt-BR" sz="2000" baseline="-25000" dirty="0" smtClean="0"/>
              <a:t>1</a:t>
            </a:r>
            <a:r>
              <a:rPr lang="pt-BR" sz="2000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 smtClean="0"/>
              <a:t>Determinar um nível de significância (</a:t>
            </a:r>
            <a:r>
              <a:rPr lang="el-GR" sz="2000" dirty="0" smtClean="0"/>
              <a:t>α</a:t>
            </a:r>
            <a:r>
              <a:rPr lang="pt-BR" sz="2000" dirty="0" smtClean="0"/>
              <a:t>) aceitável</a:t>
            </a:r>
            <a:r>
              <a:rPr lang="pt-BR" sz="2000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 smtClean="0"/>
              <a:t>Estabelecer a estatística de teste.</a:t>
            </a:r>
            <a:endParaRPr lang="pt-BR" sz="2000" dirty="0"/>
          </a:p>
          <a:p>
            <a:pPr marL="914400" lvl="1" indent="-457200">
              <a:buFont typeface="+mj-lt"/>
              <a:buAutoNum type="arabicPeriod"/>
            </a:pPr>
            <a:r>
              <a:rPr lang="pt-BR" sz="2000" dirty="0" smtClean="0"/>
              <a:t>Devemos de terminar a região crítica em função da variável tabelada</a:t>
            </a:r>
            <a:r>
              <a:rPr lang="pt-BR" sz="2000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 smtClean="0"/>
              <a:t>Calculamos o valor da estatística de teste obtido na amostra</a:t>
            </a:r>
            <a:r>
              <a:rPr lang="pt-BR" sz="2000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 smtClean="0"/>
              <a:t>Rejeitar ou não rejeitar a hipótese nula de acordo com a estimativa obtida no 4º item em comparação com a região crítica estabelecida no 3º item.</a:t>
            </a:r>
          </a:p>
          <a:p>
            <a:pPr lvl="1"/>
            <a:endParaRPr lang="pt-BR" sz="2400" dirty="0"/>
          </a:p>
          <a:p>
            <a:r>
              <a:rPr lang="pt-BR" sz="2400" dirty="0"/>
              <a:t>Opcionalmente, podemos pular a etapa 4 e calcular o p-valor na etapa </a:t>
            </a:r>
            <a:r>
              <a:rPr lang="pt-BR" sz="2400" dirty="0" smtClean="0"/>
              <a:t>5. </a:t>
            </a:r>
            <a:endParaRPr lang="pt-BR" sz="2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2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Teste de hipótese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Exemplificando testes </a:t>
            </a:r>
            <a:r>
              <a:rPr lang="pt-BR" sz="2800" dirty="0"/>
              <a:t>de hipóteses para a média</a:t>
            </a:r>
          </a:p>
          <a:p>
            <a:pPr lvl="1"/>
            <a:r>
              <a:rPr lang="pt-BR" sz="2400" b="1" dirty="0" smtClean="0"/>
              <a:t>Testes para uma amostra</a:t>
            </a:r>
            <a:endParaRPr lang="pt-BR" sz="2400" dirty="0"/>
          </a:p>
          <a:p>
            <a:pPr lvl="2"/>
            <a:r>
              <a:rPr lang="el-GR" sz="1800" dirty="0" smtClean="0"/>
              <a:t>σ</a:t>
            </a:r>
            <a:r>
              <a:rPr lang="pt-BR" sz="1800" dirty="0" smtClean="0"/>
              <a:t> conhecido: estatística-teste Z</a:t>
            </a:r>
            <a:endParaRPr lang="pt-BR" sz="1800" dirty="0"/>
          </a:p>
          <a:p>
            <a:pPr lvl="2"/>
            <a:r>
              <a:rPr lang="el-GR" sz="1800" dirty="0"/>
              <a:t>σ</a:t>
            </a:r>
            <a:r>
              <a:rPr lang="pt-BR" sz="1800" dirty="0"/>
              <a:t> </a:t>
            </a:r>
            <a:r>
              <a:rPr lang="pt-BR" sz="1800" dirty="0" smtClean="0"/>
              <a:t>desconhecido: estatística </a:t>
            </a:r>
            <a:r>
              <a:rPr lang="pt-BR" sz="1800" dirty="0" smtClean="0"/>
              <a:t>teste t-</a:t>
            </a:r>
            <a:r>
              <a:rPr lang="pt-BR" sz="1800" dirty="0" err="1" smtClean="0"/>
              <a:t>student</a:t>
            </a:r>
            <a:endParaRPr lang="pt-BR" sz="1800" dirty="0"/>
          </a:p>
          <a:p>
            <a:pPr lvl="1"/>
            <a:r>
              <a:rPr lang="pt-BR" sz="2400" b="1" dirty="0" smtClean="0"/>
              <a:t>Testes para duas amostras (teste t</a:t>
            </a:r>
            <a:r>
              <a:rPr lang="pt-BR" sz="2400" b="1" dirty="0"/>
              <a:t>)</a:t>
            </a:r>
            <a:endParaRPr lang="pt-BR" sz="2400" dirty="0"/>
          </a:p>
          <a:p>
            <a:pPr lvl="2"/>
            <a:r>
              <a:rPr lang="el-GR" sz="1800" dirty="0" smtClean="0"/>
              <a:t>σ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desconhecida: estatística teste t-</a:t>
            </a:r>
            <a:r>
              <a:rPr lang="pt-BR" sz="1800" dirty="0" err="1" smtClean="0"/>
              <a:t>student</a:t>
            </a:r>
            <a:endParaRPr lang="pt-BR" sz="1800" dirty="0"/>
          </a:p>
          <a:p>
            <a:pPr lvl="3"/>
            <a:r>
              <a:rPr lang="pt-BR" sz="1400" dirty="0" smtClean="0"/>
              <a:t>Dados pareados</a:t>
            </a:r>
            <a:endParaRPr lang="pt-BR" sz="1400" dirty="0"/>
          </a:p>
          <a:p>
            <a:pPr lvl="3"/>
            <a:r>
              <a:rPr lang="pt-BR" sz="1400" dirty="0" smtClean="0"/>
              <a:t>Dados independentes, </a:t>
            </a:r>
            <a:r>
              <a:rPr lang="el-GR" sz="1400" dirty="0"/>
              <a:t>σ</a:t>
            </a:r>
            <a:r>
              <a:rPr lang="pt-BR" sz="1400" baseline="30000" dirty="0"/>
              <a:t>2</a:t>
            </a:r>
            <a:r>
              <a:rPr lang="pt-BR" sz="1400" dirty="0" smtClean="0"/>
              <a:t> supostas iguais</a:t>
            </a:r>
            <a:endParaRPr lang="pt-BR" sz="1400" dirty="0"/>
          </a:p>
          <a:p>
            <a:pPr lvl="3"/>
            <a:r>
              <a:rPr lang="pt-BR" sz="1400" dirty="0" smtClean="0"/>
              <a:t>Dados independentes, </a:t>
            </a:r>
            <a:r>
              <a:rPr lang="el-GR" sz="1400" dirty="0"/>
              <a:t>σ</a:t>
            </a:r>
            <a:r>
              <a:rPr lang="pt-BR" sz="1400" baseline="30000" dirty="0"/>
              <a:t>2 </a:t>
            </a:r>
            <a:r>
              <a:rPr lang="pt-BR" sz="1400" baseline="30000" dirty="0" smtClean="0"/>
              <a:t> </a:t>
            </a:r>
            <a:r>
              <a:rPr lang="pt-BR" sz="1400" dirty="0" smtClean="0"/>
              <a:t>supostas diferentes</a:t>
            </a:r>
            <a:endParaRPr lang="pt-BR" sz="1400" dirty="0"/>
          </a:p>
          <a:p>
            <a:pPr lvl="1"/>
            <a:r>
              <a:rPr lang="pt-BR" sz="2400" b="1" dirty="0" smtClean="0"/>
              <a:t>Teste para três ou mais amostras</a:t>
            </a:r>
            <a:endParaRPr lang="pt-BR" sz="2400" dirty="0"/>
          </a:p>
          <a:p>
            <a:pPr lvl="2"/>
            <a:r>
              <a:rPr lang="pt-BR" sz="1800" dirty="0" smtClean="0"/>
              <a:t>Análise de variância (</a:t>
            </a:r>
            <a:r>
              <a:rPr lang="pt-BR" sz="1800" dirty="0"/>
              <a:t>ANOVA</a:t>
            </a:r>
            <a:r>
              <a:rPr lang="pt-BR" sz="1800" dirty="0" smtClean="0"/>
              <a:t>)</a:t>
            </a:r>
            <a:endParaRPr lang="pt-BR" sz="28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3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É um método para testar a igualdade de três ou mais médias populacionais.</a:t>
            </a:r>
            <a:endParaRPr lang="pt-BR" sz="2400" dirty="0"/>
          </a:p>
          <a:p>
            <a:r>
              <a:rPr lang="pt-BR" sz="2400" dirty="0" smtClean="0"/>
              <a:t>Exemplo</a:t>
            </a:r>
            <a:r>
              <a:rPr lang="pt-BR" sz="2400" dirty="0"/>
              <a:t>:</a:t>
            </a:r>
          </a:p>
          <a:p>
            <a:pPr lvl="1"/>
            <a:r>
              <a:rPr lang="pt-BR" sz="2000" dirty="0" smtClean="0"/>
              <a:t>A temperatura média é diferente segundo a faixa etária dos indivíduos (18 a 20 anos, entre 21 a 29 anos e 30 anos ou mais</a:t>
            </a:r>
            <a:r>
              <a:rPr lang="pt-BR" sz="2000" dirty="0"/>
              <a:t>)?</a:t>
            </a:r>
          </a:p>
          <a:p>
            <a:pPr lvl="1"/>
            <a:r>
              <a:rPr lang="pt-BR" sz="2000" dirty="0"/>
              <a:t>ou</a:t>
            </a:r>
          </a:p>
          <a:p>
            <a:pPr lvl="1"/>
            <a:r>
              <a:rPr lang="pt-BR" sz="2000" dirty="0" smtClean="0"/>
              <a:t>Esses três grupos etários têm a mesma temperatura corporal média</a:t>
            </a:r>
            <a:r>
              <a:rPr lang="pt-BR" sz="2000" dirty="0"/>
              <a:t>?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2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Hipóteses</a:t>
            </a:r>
            <a:r>
              <a:rPr lang="pt-BR" sz="2400" dirty="0"/>
              <a:t>:</a:t>
            </a:r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Fator (</a:t>
            </a:r>
            <a:r>
              <a:rPr lang="pt-BR" sz="2400" b="1" dirty="0" err="1" smtClean="0"/>
              <a:t>preditor</a:t>
            </a:r>
            <a:r>
              <a:rPr lang="pt-BR" sz="2400" dirty="0" smtClean="0"/>
              <a:t> ou determinante): é uma característica que permite distinguir diferentes populações umas das outras.</a:t>
            </a:r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Exemplo: Temperatura corporal (°</a:t>
            </a:r>
            <a:r>
              <a:rPr lang="pt-BR" sz="2400" dirty="0"/>
              <a:t>C)</a:t>
            </a:r>
          </a:p>
          <a:p>
            <a:pPr lvl="1"/>
            <a:r>
              <a:rPr lang="pt-BR" sz="1800" dirty="0" smtClean="0"/>
              <a:t>Trata-se de um único fator,  pois as três populações se distinguem segundo uma única característica (grupo etário). </a:t>
            </a:r>
            <a:endParaRPr lang="pt-BR" sz="18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1" y="1647824"/>
            <a:ext cx="3888113" cy="113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46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altLang="en-US" dirty="0" smtClean="0"/>
              <a:t>Análise de variância (ANOVA)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Exemplo 1:</a:t>
            </a:r>
            <a:endParaRPr lang="pt-BR" sz="2000" dirty="0"/>
          </a:p>
          <a:p>
            <a:pPr lvl="1"/>
            <a:r>
              <a:rPr lang="pt-BR" sz="1600" dirty="0" smtClean="0"/>
              <a:t>Temperatura corporal em (</a:t>
            </a:r>
            <a:r>
              <a:rPr lang="pt-BR" sz="1600" dirty="0" err="1" smtClean="0"/>
              <a:t>°F</a:t>
            </a:r>
            <a:r>
              <a:rPr lang="pt-BR" sz="1600" dirty="0" smtClean="0"/>
              <a:t>) classificados em três grupos etários diferentes. </a:t>
            </a:r>
          </a:p>
          <a:p>
            <a:pPr lvl="1"/>
            <a:endParaRPr lang="pt-BR" sz="16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Sessão 4</a:t>
            </a:r>
            <a:endParaRPr lang="pt-BR" dirty="0"/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2431547"/>
            <a:ext cx="4012607" cy="393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2437</TotalTime>
  <Words>1574</Words>
  <Application>Microsoft Office PowerPoint</Application>
  <PresentationFormat>Apresentação na tela (4:3)</PresentationFormat>
  <Paragraphs>317</Paragraphs>
  <Slides>27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Courier New</vt:lpstr>
      <vt:lpstr>Tema do Office</vt:lpstr>
      <vt:lpstr>Regression and Clinical prediction models</vt:lpstr>
      <vt:lpstr>Objetivos</vt:lpstr>
      <vt:lpstr>Teste de hipótese</vt:lpstr>
      <vt:lpstr>Teste de hipótese</vt:lpstr>
      <vt:lpstr>Teste de hipótese</vt:lpstr>
      <vt:lpstr>Teste de hipótese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Análise de variância (ANOVA)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isis.breves</dc:creator>
  <cp:lastModifiedBy>Pedro Brasil</cp:lastModifiedBy>
  <cp:revision>205</cp:revision>
  <dcterms:created xsi:type="dcterms:W3CDTF">2009-09-28T13:27:04Z</dcterms:created>
  <dcterms:modified xsi:type="dcterms:W3CDTF">2019-11-12T14:17:36Z</dcterms:modified>
</cp:coreProperties>
</file>