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86" r:id="rId3"/>
    <p:sldId id="265" r:id="rId4"/>
    <p:sldId id="266" r:id="rId5"/>
    <p:sldId id="270" r:id="rId6"/>
    <p:sldId id="258" r:id="rId7"/>
    <p:sldId id="272" r:id="rId8"/>
    <p:sldId id="271" r:id="rId9"/>
    <p:sldId id="268" r:id="rId10"/>
    <p:sldId id="273" r:id="rId11"/>
    <p:sldId id="274" r:id="rId12"/>
    <p:sldId id="275" r:id="rId13"/>
    <p:sldId id="277" r:id="rId14"/>
    <p:sldId id="276" r:id="rId15"/>
    <p:sldId id="269" r:id="rId16"/>
    <p:sldId id="278" r:id="rId17"/>
    <p:sldId id="280" r:id="rId18"/>
    <p:sldId id="281" r:id="rId19"/>
    <p:sldId id="282" r:id="rId20"/>
    <p:sldId id="283" r:id="rId21"/>
    <p:sldId id="287" r:id="rId22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6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BFA3AD-44D0-412D-8289-5EEFE7CA5F08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5454FC-744A-4B18-BFC0-B05E8E3AFA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702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B75FFA-6637-4283-A2D7-45EA51C9C56F}" type="slidenum">
              <a:rPr lang="en-US" altLang="pt-BR" smtClean="0"/>
              <a:pPr/>
              <a:t>1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322990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B75FFA-6637-4283-A2D7-45EA51C9C56F}" type="slidenum">
              <a:rPr lang="en-US" altLang="pt-BR" smtClean="0"/>
              <a:pPr/>
              <a:t>21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2112415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4D49C-F87C-46BF-B906-61B63D44E321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02082-1ED7-47B0-A890-7602EF44CF2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600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0EBBA-6D03-4377-B546-D5B8524C395C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63861-A960-450B-952D-15197FA0A29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326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1CC6-F129-455C-9DDB-CA09D40AA290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5A106-728E-4AF2-984C-5CBC38A92C5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901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D8536-F064-4188-AFF9-ACE1022B6F4B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FE55C-0EA4-4D4C-B9CE-36B2BC9B95C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353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4F56D-4353-4682-A2DC-0E542F222A27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11537-27C5-44FE-9481-95DE1AC738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635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2E8D0-73CC-43C2-A225-43B52F91FE7B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63CCB-A83F-4B03-B0A9-1CD8A2E02A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2750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840D-1384-45E9-8AF0-02CF0A6C74DC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BC9A-1EC5-4904-B742-20D0240071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322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72149-A5B4-4A5F-BC1E-A09D440BB2EB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7A27F-8032-46E5-991E-643E37FC59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467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AEE3C-52A6-40B6-B170-FF9BDF322D86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55EEE-C97B-4C82-B4BB-4347A06C5E7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609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CE8EC-F601-48E1-887C-D92A49A89A4A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6415F-007A-43A2-B8F0-EB410F8B471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059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C119A-DDB6-4C18-9A91-2DCF6D2834A2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0037-D9E3-4029-853D-FA2C797CCC7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1481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D7748-4B6C-4FFC-BC84-5D336F14BD4D}" type="datetimeFigureOut">
              <a:rPr lang="pt-BR"/>
              <a:pPr>
                <a:defRPr/>
              </a:pPr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F4D3771-ADEE-4BBA-87DD-D6AF0A7396B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 smtClean="0"/>
              <a:t>Regression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and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Clinical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prediction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models</a:t>
            </a:r>
            <a:endParaRPr lang="en-US" altLang="en-US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Seção 18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Performance e </a:t>
            </a:r>
            <a:r>
              <a:rPr lang="pt-BR" dirty="0" smtClean="0"/>
              <a:t>validação</a:t>
            </a: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marcel.quintana@ini.fiocruz.br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2018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395536" y="558230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sz="2400" b="1" dirty="0" err="1" smtClean="0"/>
              <a:t>Capacidade</a:t>
            </a:r>
            <a:r>
              <a:rPr lang="en-US" altLang="pt-BR" sz="2400" b="1" dirty="0" smtClean="0"/>
              <a:t> </a:t>
            </a:r>
            <a:r>
              <a:rPr lang="en-US" altLang="pt-BR" sz="2400" b="1" dirty="0" err="1"/>
              <a:t>d</a:t>
            </a:r>
            <a:r>
              <a:rPr lang="en-US" altLang="pt-BR" sz="2400" b="1" dirty="0" err="1" smtClean="0"/>
              <a:t>iscriminativa</a:t>
            </a:r>
            <a:endParaRPr lang="en-US" altLang="pt-BR" sz="2400" b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28638" y="1232443"/>
            <a:ext cx="8229600" cy="522089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t-BR" sz="2400" dirty="0" smtClean="0"/>
              <a:t>Estatística C</a:t>
            </a:r>
          </a:p>
          <a:p>
            <a:pPr lvl="1"/>
            <a:r>
              <a:rPr lang="pt-BR" sz="2000" dirty="0" smtClean="0"/>
              <a:t>Para variáveis binárias é equivalente a área sobre a curva da curva ROC.</a:t>
            </a:r>
          </a:p>
          <a:p>
            <a:pPr lvl="1"/>
            <a:endParaRPr lang="pt-BR" sz="2000" dirty="0"/>
          </a:p>
          <a:p>
            <a:pPr lvl="1"/>
            <a:endParaRPr lang="pt-BR" sz="2000" dirty="0" smtClean="0"/>
          </a:p>
          <a:p>
            <a:pPr lvl="1"/>
            <a:endParaRPr lang="pt-BR" sz="2000" dirty="0"/>
          </a:p>
          <a:p>
            <a:pPr lvl="1"/>
            <a:endParaRPr lang="pt-BR" sz="2000" dirty="0" smtClean="0"/>
          </a:p>
          <a:p>
            <a:pPr lvl="1"/>
            <a:endParaRPr lang="pt-BR" sz="2000" dirty="0"/>
          </a:p>
          <a:p>
            <a:pPr lvl="1"/>
            <a:endParaRPr lang="pt-BR" sz="2000" dirty="0" smtClean="0"/>
          </a:p>
          <a:p>
            <a:pPr lvl="1"/>
            <a:endParaRPr lang="pt-BR" sz="2000" dirty="0"/>
          </a:p>
          <a:p>
            <a:pPr lvl="1"/>
            <a:endParaRPr lang="pt-BR" sz="2000" dirty="0" smtClean="0"/>
          </a:p>
          <a:p>
            <a:pPr lvl="1"/>
            <a:r>
              <a:rPr lang="pt-BR" sz="2000" dirty="0" smtClean="0"/>
              <a:t>C varia entre 0.5 e 1</a:t>
            </a:r>
          </a:p>
          <a:p>
            <a:pPr lvl="2"/>
            <a:r>
              <a:rPr lang="pt-BR" sz="1600" dirty="0" smtClean="0"/>
              <a:t>Quanto mais próximo de 1 melhor é a capacidade discriminativa do modelo</a:t>
            </a:r>
          </a:p>
          <a:p>
            <a:pPr lvl="1"/>
            <a:r>
              <a:rPr lang="pt-BR" sz="2000" dirty="0" smtClean="0"/>
              <a:t>A Estatística C também está disponível em modelos de sobrevivência</a:t>
            </a:r>
            <a:endParaRPr lang="pt-BR" sz="20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2060848"/>
            <a:ext cx="4070287" cy="3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51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Session 2</a:t>
            </a:r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395536" y="558230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sz="2400" b="1" dirty="0" err="1" smtClean="0"/>
              <a:t>Capacidade</a:t>
            </a:r>
            <a:r>
              <a:rPr lang="en-US" altLang="pt-BR" sz="2400" b="1" dirty="0" smtClean="0"/>
              <a:t> </a:t>
            </a:r>
            <a:r>
              <a:rPr lang="en-US" altLang="pt-BR" sz="2400" b="1" dirty="0" err="1"/>
              <a:t>d</a:t>
            </a:r>
            <a:r>
              <a:rPr lang="en-US" altLang="pt-BR" sz="2400" b="1" dirty="0" err="1" smtClean="0"/>
              <a:t>iscriminativa</a:t>
            </a:r>
            <a:endParaRPr lang="en-US" altLang="pt-BR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Espaço Reservado para Conteúdo 1"/>
              <p:cNvSpPr>
                <a:spLocks noGrp="1"/>
              </p:cNvSpPr>
              <p:nvPr>
                <p:ph idx="1"/>
              </p:nvPr>
            </p:nvSpPr>
            <p:spPr>
              <a:xfrm>
                <a:off x="528638" y="1232443"/>
                <a:ext cx="8229600" cy="562555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t-BR" sz="2400" dirty="0" smtClean="0"/>
                  <a:t>2. “</a:t>
                </a:r>
                <a:r>
                  <a:rPr lang="pt-BR" sz="2400" dirty="0" err="1" smtClean="0"/>
                  <a:t>Discrimination</a:t>
                </a:r>
                <a:r>
                  <a:rPr lang="pt-BR" sz="2400" dirty="0" smtClean="0"/>
                  <a:t> </a:t>
                </a:r>
                <a:r>
                  <a:rPr lang="pt-BR" sz="2400" dirty="0" err="1" smtClean="0"/>
                  <a:t>slope</a:t>
                </a:r>
                <a:r>
                  <a:rPr lang="pt-BR" sz="2400" dirty="0" smtClean="0"/>
                  <a:t>” e </a:t>
                </a:r>
                <a:r>
                  <a:rPr lang="pt-BR" sz="2400" dirty="0" err="1" smtClean="0"/>
                  <a:t>Boxplot</a:t>
                </a:r>
                <a:endParaRPr lang="pt-BR" sz="2400" dirty="0"/>
              </a:p>
              <a:p>
                <a:pPr marL="0" indent="0">
                  <a:buNone/>
                </a:pPr>
                <a:endParaRPr lang="pt-BR" sz="1800" b="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800" b="0" i="1" smtClean="0">
                          <a:latin typeface="Cambria Math" panose="02040503050406030204" pitchFamily="18" charset="0"/>
                        </a:rPr>
                        <m:t>𝐷𝐿</m:t>
                      </m:r>
                      <m:r>
                        <a:rPr lang="pt-B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𝑑𝑖𝑎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𝑣𝑎𝑙𝑜𝑟𝑒𝑠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𝑝𝑟𝑒𝑑𝑖𝑡𝑜𝑠</m:t>
                          </m:r>
                        </m:e>
                        <m:e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𝑜𝑐𝑜𝑟𝑟𝑒𝑢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1800" b="0" i="1" smtClean="0">
                              <a:latin typeface="Cambria Math" panose="02040503050406030204" pitchFamily="18" charset="0"/>
                            </a:rPr>
                            <m:t>𝑑𝑒𝑠𝑓𝑒𝑐h𝑜</m:t>
                          </m:r>
                        </m:e>
                      </m:d>
                      <m:r>
                        <a:rPr lang="pt-BR" sz="1800" b="0" i="1" smtClean="0">
                          <a:latin typeface="Cambria Math" panose="02040503050406030204" pitchFamily="18" charset="0"/>
                        </a:rPr>
                        <m:t>− </m:t>
                      </m:r>
                    </m:oMath>
                  </m:oMathPara>
                </a14:m>
                <a:endParaRPr lang="pt-BR" sz="1800" dirty="0" smtClean="0"/>
              </a:p>
              <a:p>
                <a:pPr marL="457200" lvl="1" indent="0">
                  <a:buNone/>
                </a:pPr>
                <a:r>
                  <a:rPr lang="pt-BR" sz="1800" b="0" dirty="0" smtClean="0"/>
                  <a:t>	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𝑑𝑖𝑎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𝑣𝑎𝑙𝑜𝑟𝑒𝑠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𝑝𝑟𝑒𝑑𝑖𝑡𝑜𝑠</m:t>
                        </m:r>
                      </m:e>
                      <m:e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Ã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𝑜𝑐𝑜𝑟𝑟𝑒𝑢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800" b="0" i="1" smtClean="0">
                            <a:latin typeface="Cambria Math" panose="02040503050406030204" pitchFamily="18" charset="0"/>
                          </a:rPr>
                          <m:t>𝑑𝑒𝑠𝑓𝑒𝑐h𝑜</m:t>
                        </m:r>
                      </m:e>
                    </m:d>
                  </m:oMath>
                </a14:m>
                <a:endParaRPr lang="pt-BR" sz="2000" dirty="0"/>
              </a:p>
              <a:p>
                <a:pPr marL="457200" lvl="1" indent="0">
                  <a:buNone/>
                </a:pPr>
                <a:endParaRPr lang="pt-BR" sz="2000" dirty="0"/>
              </a:p>
            </p:txBody>
          </p:sp>
        </mc:Choice>
        <mc:Fallback xmlns="">
          <p:sp>
            <p:nvSpPr>
              <p:cNvPr id="2" name="Espaço Reservado para Conteú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8638" y="1232443"/>
                <a:ext cx="8229600" cy="5625557"/>
              </a:xfrm>
              <a:blipFill rotWithShape="0">
                <a:blip r:embed="rId2"/>
                <a:stretch>
                  <a:fillRect l="-1185" t="-8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4562" y="2636912"/>
            <a:ext cx="5257758" cy="402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55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395536" y="558230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sz="2400" b="1" dirty="0" err="1" smtClean="0"/>
              <a:t>Capacidade</a:t>
            </a:r>
            <a:r>
              <a:rPr lang="en-US" altLang="pt-BR" sz="2400" b="1" dirty="0" smtClean="0"/>
              <a:t> </a:t>
            </a:r>
            <a:r>
              <a:rPr lang="en-US" altLang="pt-BR" sz="2400" b="1" dirty="0" err="1"/>
              <a:t>d</a:t>
            </a:r>
            <a:r>
              <a:rPr lang="en-US" altLang="pt-BR" sz="2400" b="1" dirty="0" err="1" smtClean="0"/>
              <a:t>iscriminativa</a:t>
            </a:r>
            <a:endParaRPr lang="en-US" altLang="pt-BR" sz="2400" b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28638" y="1232443"/>
            <a:ext cx="8229600" cy="5076877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 smtClean="0"/>
              <a:t>3. Curva de Lorenz</a:t>
            </a:r>
            <a:endParaRPr lang="pt-BR" sz="2400" dirty="0"/>
          </a:p>
          <a:p>
            <a:r>
              <a:rPr lang="pt-BR" sz="1800" b="0" dirty="0" smtClean="0"/>
              <a:t>Similar a curva ROC</a:t>
            </a:r>
          </a:p>
          <a:p>
            <a:endParaRPr lang="pt-BR" sz="1800" dirty="0"/>
          </a:p>
          <a:p>
            <a:endParaRPr lang="pt-BR" sz="1800" b="0" dirty="0" smtClean="0"/>
          </a:p>
          <a:p>
            <a:endParaRPr lang="pt-BR" sz="1800" dirty="0"/>
          </a:p>
          <a:p>
            <a:endParaRPr lang="pt-BR" sz="1800" b="0" dirty="0" smtClean="0"/>
          </a:p>
          <a:p>
            <a:endParaRPr lang="pt-BR" sz="1800" dirty="0"/>
          </a:p>
          <a:p>
            <a:endParaRPr lang="pt-BR" sz="1800" b="0" dirty="0" smtClean="0"/>
          </a:p>
          <a:p>
            <a:endParaRPr lang="pt-BR" sz="1800" dirty="0"/>
          </a:p>
          <a:p>
            <a:endParaRPr lang="pt-BR" sz="1800" b="0" dirty="0" smtClean="0"/>
          </a:p>
          <a:p>
            <a:endParaRPr lang="pt-BR" sz="1800" dirty="0"/>
          </a:p>
          <a:p>
            <a:endParaRPr lang="pt-BR" sz="1800" b="0" dirty="0" smtClean="0"/>
          </a:p>
          <a:p>
            <a:r>
              <a:rPr lang="pt-BR" sz="1800" dirty="0" smtClean="0"/>
              <a:t>Quanto maior for C, maior será a área entre a diagonal e a curva.</a:t>
            </a:r>
          </a:p>
          <a:p>
            <a:pPr lvl="1"/>
            <a:r>
              <a:rPr lang="pt-BR" sz="1400" dirty="0" smtClean="0"/>
              <a:t>Coeficiente de </a:t>
            </a:r>
            <a:r>
              <a:rPr lang="pt-BR" sz="1400" dirty="0" err="1" smtClean="0"/>
              <a:t>Givi</a:t>
            </a:r>
            <a:r>
              <a:rPr lang="pt-BR" sz="1400" dirty="0" smtClean="0"/>
              <a:t>, calcula a área.</a:t>
            </a:r>
          </a:p>
          <a:p>
            <a:pPr lvl="1"/>
            <a:r>
              <a:rPr lang="pt-BR" sz="1400" dirty="0" smtClean="0"/>
              <a:t>Interpretação dos </a:t>
            </a:r>
            <a:r>
              <a:rPr lang="pt-BR" sz="1400" dirty="0" err="1" smtClean="0"/>
              <a:t>quantis</a:t>
            </a:r>
            <a:r>
              <a:rPr lang="pt-BR" sz="1400" dirty="0" smtClean="0"/>
              <a:t> 25% e 75%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981" y="2025510"/>
            <a:ext cx="4082220" cy="331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395536" y="558230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sz="2400" b="1" dirty="0" err="1" smtClean="0"/>
              <a:t>Capacidade</a:t>
            </a:r>
            <a:r>
              <a:rPr lang="en-US" altLang="pt-BR" sz="2400" b="1" dirty="0" smtClean="0"/>
              <a:t> </a:t>
            </a:r>
            <a:r>
              <a:rPr lang="en-US" altLang="pt-BR" sz="2400" b="1" dirty="0" err="1"/>
              <a:t>d</a:t>
            </a:r>
            <a:r>
              <a:rPr lang="en-US" altLang="pt-BR" sz="2400" b="1" dirty="0" err="1" smtClean="0"/>
              <a:t>iscriminativa</a:t>
            </a:r>
            <a:endParaRPr lang="en-US" altLang="pt-BR" sz="24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721148"/>
            <a:ext cx="5691464" cy="356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1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700808"/>
            <a:ext cx="5571182" cy="2736304"/>
          </a:xfrm>
          <a:prstGeom prst="rect">
            <a:avLst/>
          </a:prstGeom>
        </p:spPr>
      </p:pic>
      <p:sp>
        <p:nvSpPr>
          <p:cNvPr id="13" name="Título 2"/>
          <p:cNvSpPr txBox="1">
            <a:spLocks/>
          </p:cNvSpPr>
          <p:nvPr/>
        </p:nvSpPr>
        <p:spPr bwMode="auto">
          <a:xfrm>
            <a:off x="621817" y="959919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sz="2000" b="1" dirty="0" err="1" smtClean="0"/>
              <a:t>Exemplo</a:t>
            </a:r>
            <a:r>
              <a:rPr lang="en-US" altLang="pt-BR" sz="2000" b="1" dirty="0" smtClean="0"/>
              <a:t>: </a:t>
            </a:r>
            <a:r>
              <a:rPr lang="pt-BR" altLang="pt-BR" sz="2000" b="1" dirty="0" smtClean="0"/>
              <a:t>Probabilidade </a:t>
            </a:r>
            <a:r>
              <a:rPr lang="pt-BR" altLang="pt-BR" sz="2000" b="1" dirty="0"/>
              <a:t>de ter apenas tecido benigno em pacientes tratados com </a:t>
            </a:r>
            <a:r>
              <a:rPr lang="pt-BR" altLang="pt-BR" sz="2000" b="1" dirty="0" err="1"/>
              <a:t>quimio</a:t>
            </a:r>
            <a:r>
              <a:rPr lang="pt-BR" altLang="pt-BR" sz="2000" b="1" dirty="0"/>
              <a:t> para câncer testicular</a:t>
            </a:r>
          </a:p>
          <a:p>
            <a:pPr marL="400050" lvl="1" indent="0" algn="ctr">
              <a:lnSpc>
                <a:spcPct val="90000"/>
              </a:lnSpc>
              <a:buNone/>
              <a:defRPr/>
            </a:pPr>
            <a:endParaRPr lang="en-US" altLang="pt-BR" sz="2000" b="1" dirty="0"/>
          </a:p>
        </p:txBody>
      </p:sp>
      <p:sp>
        <p:nvSpPr>
          <p:cNvPr id="14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4528642"/>
            <a:ext cx="8229600" cy="1833067"/>
          </a:xfrm>
        </p:spPr>
        <p:txBody>
          <a:bodyPr/>
          <a:lstStyle/>
          <a:p>
            <a:r>
              <a:rPr lang="pt-BR" sz="1800" dirty="0" smtClean="0"/>
              <a:t>Validação interna: 	</a:t>
            </a:r>
          </a:p>
          <a:p>
            <a:pPr lvl="1"/>
            <a:r>
              <a:rPr lang="pt-BR" sz="1600" dirty="0" smtClean="0"/>
              <a:t>OK – Baixo otimismo.</a:t>
            </a:r>
          </a:p>
          <a:p>
            <a:r>
              <a:rPr lang="pt-BR" sz="1800" dirty="0" smtClean="0"/>
              <a:t>Validação externa: </a:t>
            </a:r>
          </a:p>
          <a:p>
            <a:pPr lvl="1"/>
            <a:r>
              <a:rPr lang="pt-BR" sz="1600" dirty="0" smtClean="0"/>
              <a:t>Diferenças talvez sejam atribuíveis a redução da incidência na amostra externa.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30422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en-US" altLang="pt-BR" sz="2400" dirty="0" err="1" smtClean="0"/>
              <a:t>Calibração</a:t>
            </a:r>
            <a:r>
              <a:rPr lang="en-US" altLang="pt-BR" sz="2400" dirty="0" smtClean="0"/>
              <a:t> tem a </a:t>
            </a:r>
            <a:r>
              <a:rPr lang="en-US" altLang="pt-BR" sz="2400" dirty="0" err="1" smtClean="0"/>
              <a:t>ver</a:t>
            </a:r>
            <a:r>
              <a:rPr lang="en-US" altLang="pt-BR" sz="2400" dirty="0" smtClean="0"/>
              <a:t> com a </a:t>
            </a:r>
            <a:r>
              <a:rPr lang="en-US" altLang="pt-BR" sz="2400" dirty="0" err="1" smtClean="0"/>
              <a:t>relação</a:t>
            </a:r>
            <a:r>
              <a:rPr lang="en-US" altLang="pt-BR" sz="2400" dirty="0" smtClean="0"/>
              <a:t> entre </a:t>
            </a:r>
            <a:r>
              <a:rPr lang="en-US" altLang="pt-BR" sz="2400" dirty="0" err="1" smtClean="0"/>
              <a:t>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valores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preditos</a:t>
            </a:r>
            <a:r>
              <a:rPr lang="en-US" altLang="pt-BR" sz="2400" dirty="0" smtClean="0"/>
              <a:t> e </a:t>
            </a:r>
            <a:r>
              <a:rPr lang="en-US" altLang="pt-BR" sz="2400" dirty="0" err="1" smtClean="0"/>
              <a:t>valores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observados</a:t>
            </a:r>
            <a:r>
              <a:rPr lang="en-US" altLang="pt-BR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pt-BR" sz="2400" dirty="0" smtClean="0"/>
              <a:t>“Calibration-in-the-Large”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pt-BR" sz="2400" dirty="0" smtClean="0"/>
              <a:t>Calibration de </a:t>
            </a:r>
            <a:r>
              <a:rPr lang="en-US" altLang="pt-BR" sz="2400" dirty="0" err="1" smtClean="0"/>
              <a:t>inclinação</a:t>
            </a:r>
            <a:endParaRPr lang="en-US" altLang="pt-BR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pt-BR" sz="2400" dirty="0" smtClean="0"/>
              <a:t>Testes de </a:t>
            </a:r>
            <a:r>
              <a:rPr lang="en-US" altLang="pt-BR" sz="2400" dirty="0" err="1" smtClean="0"/>
              <a:t>qualidade</a:t>
            </a:r>
            <a:r>
              <a:rPr lang="en-US" altLang="pt-BR" sz="2400" dirty="0" smtClean="0"/>
              <a:t> do </a:t>
            </a:r>
            <a:r>
              <a:rPr lang="en-US" altLang="pt-BR" sz="2400" dirty="0" err="1" smtClean="0"/>
              <a:t>ajuste</a:t>
            </a:r>
            <a:endParaRPr lang="en-US" altLang="pt-BR" sz="2400" dirty="0" smtClean="0"/>
          </a:p>
          <a:p>
            <a:pPr marL="914400" lvl="1" indent="-514350"/>
            <a:r>
              <a:rPr lang="en-US" altLang="pt-BR" sz="2000" dirty="0" err="1" smtClean="0"/>
              <a:t>Hosmer-Lemeshow</a:t>
            </a:r>
            <a:endParaRPr lang="en-US" altLang="pt-BR" sz="2000" dirty="0" smtClean="0"/>
          </a:p>
          <a:p>
            <a:pPr marL="914400" lvl="1" indent="-514350"/>
            <a:r>
              <a:rPr lang="en-US" altLang="pt-BR" sz="2000" dirty="0" err="1" smtClean="0"/>
              <a:t>Goeman</a:t>
            </a:r>
            <a:r>
              <a:rPr lang="en-US" altLang="pt-BR" sz="2000" dirty="0" smtClean="0"/>
              <a:t>-Le </a:t>
            </a:r>
            <a:r>
              <a:rPr lang="en-US" altLang="pt-BR" sz="2000" dirty="0" err="1" smtClean="0"/>
              <a:t>Cessie</a:t>
            </a:r>
            <a:endParaRPr lang="en-US" altLang="pt-BR" sz="2000" dirty="0"/>
          </a:p>
          <a:p>
            <a:pPr marL="514350" indent="-514350">
              <a:buFont typeface="+mj-lt"/>
              <a:buAutoNum type="arabicPeriod"/>
            </a:pPr>
            <a:endParaRPr lang="en-US" alt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b="1" dirty="0" err="1" smtClean="0"/>
              <a:t>Calibração</a:t>
            </a:r>
            <a:endParaRPr lang="en-US" altLang="pt-BR" b="1" dirty="0"/>
          </a:p>
        </p:txBody>
      </p:sp>
    </p:spTree>
    <p:extLst>
      <p:ext uri="{BB962C8B-B14F-4D97-AF65-F5344CB8AC3E}">
        <p14:creationId xmlns:p14="http://schemas.microsoft.com/office/powerpoint/2010/main" val="312268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39341"/>
                <a:ext cx="8229600" cy="4525963"/>
              </a:xfrm>
            </p:spPr>
            <p:txBody>
              <a:bodyPr/>
              <a:lstStyle/>
              <a:p>
                <a:r>
                  <a:rPr lang="en-US" altLang="pt-BR" sz="2000" dirty="0" smtClean="0"/>
                  <a:t>Diferença entre a </a:t>
                </a:r>
                <a:r>
                  <a:rPr lang="en-US" altLang="pt-BR" sz="2000" dirty="0" err="1" smtClean="0"/>
                  <a:t>média</a:t>
                </a:r>
                <a:r>
                  <a:rPr lang="en-US" altLang="pt-BR" sz="2000" dirty="0" smtClean="0"/>
                  <a:t> dos </a:t>
                </a:r>
                <a:r>
                  <a:rPr lang="en-US" altLang="pt-BR" sz="2000" dirty="0" err="1" smtClean="0"/>
                  <a:t>valores</a:t>
                </a:r>
                <a:r>
                  <a:rPr lang="en-US" altLang="pt-BR" sz="2000" dirty="0" smtClean="0"/>
                  <a:t> </a:t>
                </a:r>
                <a:r>
                  <a:rPr lang="en-US" altLang="pt-BR" sz="2000" dirty="0" err="1" smtClean="0"/>
                  <a:t>observados</a:t>
                </a:r>
                <a:r>
                  <a:rPr lang="en-US" altLang="pt-BR" sz="2000" dirty="0" smtClean="0"/>
                  <a:t> e </a:t>
                </a:r>
                <a:r>
                  <a:rPr lang="en-US" altLang="pt-BR" sz="2000" dirty="0" err="1" smtClean="0"/>
                  <a:t>preditos</a:t>
                </a:r>
                <a:r>
                  <a:rPr lang="en-US" altLang="pt-BR" sz="2000" dirty="0" smtClean="0"/>
                  <a:t> (</a:t>
                </a:r>
                <a14:m>
                  <m:oMath xmlns:m="http://schemas.openxmlformats.org/officeDocument/2006/math">
                    <m:r>
                      <a:rPr lang="pt-BR" altLang="pt-BR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</a:rPr>
                      <m:t>é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</a:rPr>
                      <m:t>𝑑𝑖𝑎</m:t>
                    </m:r>
                    <m:d>
                      <m:dPr>
                        <m:ctrlPr>
                          <a:rPr lang="pt-BR" altLang="pt-BR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altLang="pt-BR" sz="2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pt-BR" altLang="pt-BR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</a:rPr>
                      <m:t>é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</a:rPr>
                      <m:t>𝑑𝑖𝑎</m:t>
                    </m:r>
                    <m:r>
                      <a:rPr lang="pt-BR" altLang="pt-BR" sz="2000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pt-BR" altLang="pt-BR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BR" altLang="pt-BR" sz="2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acc>
                    <m:r>
                      <a:rPr lang="pt-BR" altLang="pt-BR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pt-BR" sz="2000" dirty="0" smtClean="0"/>
                  <a:t>):</a:t>
                </a:r>
              </a:p>
              <a:p>
                <a:pPr lvl="1"/>
                <a:r>
                  <a:rPr lang="en-US" altLang="pt-BR" sz="1600" dirty="0" smtClean="0"/>
                  <a:t>No </a:t>
                </a:r>
                <a:r>
                  <a:rPr lang="en-US" altLang="pt-BR" sz="1600" dirty="0" err="1" smtClean="0"/>
                  <a:t>modelo</a:t>
                </a:r>
                <a:r>
                  <a:rPr lang="en-US" altLang="pt-BR" sz="1600" dirty="0" smtClean="0"/>
                  <a:t> </a:t>
                </a:r>
                <a:r>
                  <a:rPr lang="en-US" altLang="pt-BR" sz="1600" dirty="0" err="1" smtClean="0"/>
                  <a:t>desenvolvido</a:t>
                </a:r>
                <a:r>
                  <a:rPr lang="en-US" altLang="pt-BR" sz="1600" dirty="0" smtClean="0"/>
                  <a:t>:</a:t>
                </a:r>
                <a14:m>
                  <m:oMath xmlns:m="http://schemas.openxmlformats.org/officeDocument/2006/math">
                    <m:r>
                      <a:rPr lang="pt-BR" altLang="pt-BR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𝑑𝑖𝑎</m:t>
                    </m:r>
                    <m:d>
                      <m:dPr>
                        <m:ctrlPr>
                          <a:rPr lang="pt-BR" altLang="pt-B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altLang="pt-BR" sz="16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pt-BR" altLang="pt-BR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𝑑𝑖𝑎</m:t>
                    </m:r>
                    <m:d>
                      <m:dPr>
                        <m:ctrlPr>
                          <a:rPr lang="pt-BR" altLang="pt-B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pt-BR" altLang="pt-B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pt-BR" altLang="pt-BR" sz="16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</m:d>
                    <m:r>
                      <a:rPr lang="pt-BR" altLang="pt-BR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pt-BR" sz="1600" dirty="0" smtClean="0"/>
              </a:p>
              <a:p>
                <a:pPr lvl="1"/>
                <a:r>
                  <a:rPr lang="en-US" altLang="pt-BR" sz="1600" dirty="0" smtClean="0"/>
                  <a:t>Na </a:t>
                </a:r>
                <a:r>
                  <a:rPr lang="en-US" altLang="pt-BR" sz="1600" dirty="0" err="1" smtClean="0"/>
                  <a:t>validação</a:t>
                </a:r>
                <a:r>
                  <a:rPr lang="en-US" altLang="pt-BR" sz="1600" dirty="0" smtClean="0"/>
                  <a:t> </a:t>
                </a:r>
                <a:r>
                  <a:rPr lang="en-US" altLang="pt-BR" sz="1600" dirty="0" err="1" smtClean="0"/>
                  <a:t>interna</a:t>
                </a:r>
                <a:r>
                  <a:rPr lang="en-US" altLang="pt-BR" sz="1600" dirty="0" smtClean="0"/>
                  <a:t>: </a:t>
                </a:r>
                <a14:m>
                  <m:oMath xmlns:m="http://schemas.openxmlformats.org/officeDocument/2006/math">
                    <m:r>
                      <a:rPr lang="pt-BR" altLang="pt-BR" sz="160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𝑑𝑖𝑎</m:t>
                    </m:r>
                    <m:d>
                      <m:dPr>
                        <m:ctrlPr>
                          <a:rPr lang="pt-BR" altLang="pt-BR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alt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altLang="pt-BR" sz="16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pt-BR" altLang="pt-BR" sz="1600" b="0" i="1" smtClean="0">
                                <a:latin typeface="Cambria Math" panose="02040503050406030204" pitchFamily="18" charset="0"/>
                              </a:rPr>
                              <m:t>𝑏𝑜𝑜𝑡</m:t>
                            </m:r>
                          </m:sub>
                        </m:sSub>
                      </m:e>
                    </m:d>
                    <m:r>
                      <a:rPr lang="pt-BR" altLang="pt-BR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𝑑𝑖𝑎</m:t>
                    </m:r>
                    <m:d>
                      <m:dPr>
                        <m:ctrlPr>
                          <a:rPr lang="pt-BR" altLang="pt-B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pt-BR" altLang="pt-B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pt-BR" altLang="pt-BR" sz="16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</m:d>
                    <m:r>
                      <a:rPr lang="pt-BR" altLang="pt-BR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pt-BR" altLang="pt-BR" sz="1600" dirty="0" smtClean="0"/>
              </a:p>
              <a:p>
                <a:pPr lvl="1"/>
                <a:r>
                  <a:rPr lang="en-US" altLang="pt-BR" sz="1600" dirty="0" smtClean="0"/>
                  <a:t>Na </a:t>
                </a:r>
                <a:r>
                  <a:rPr lang="en-US" altLang="pt-BR" sz="1600" dirty="0" err="1" smtClean="0"/>
                  <a:t>validação</a:t>
                </a:r>
                <a:r>
                  <a:rPr lang="en-US" altLang="pt-BR" sz="1600" dirty="0" smtClean="0"/>
                  <a:t> </a:t>
                </a:r>
                <a:r>
                  <a:rPr lang="en-US" altLang="pt-BR" sz="1600" dirty="0" err="1" smtClean="0"/>
                  <a:t>externa</a:t>
                </a:r>
                <a:r>
                  <a:rPr lang="en-US" altLang="pt-BR" sz="1600" dirty="0" smtClean="0"/>
                  <a:t>: </a:t>
                </a:r>
                <a14:m>
                  <m:oMath xmlns:m="http://schemas.openxmlformats.org/officeDocument/2006/math">
                    <m:r>
                      <a:rPr lang="pt-BR" altLang="pt-BR" sz="160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𝑑𝑖𝑎</m:t>
                    </m:r>
                    <m:d>
                      <m:dPr>
                        <m:ctrlPr>
                          <a:rPr lang="pt-BR" altLang="pt-B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altLang="pt-B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altLang="pt-BR" sz="16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pt-BR" altLang="pt-BR" sz="1600" b="0" i="1" smtClean="0">
                                <a:latin typeface="Cambria Math" panose="02040503050406030204" pitchFamily="18" charset="0"/>
                              </a:rPr>
                              <m:t>𝑛𝑒𝑤</m:t>
                            </m:r>
                          </m:sub>
                        </m:sSub>
                      </m:e>
                    </m:d>
                    <m:r>
                      <a:rPr lang="pt-BR" altLang="pt-BR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𝑑𝑖𝑎</m:t>
                    </m:r>
                    <m:d>
                      <m:dPr>
                        <m:ctrlPr>
                          <a:rPr lang="pt-BR" altLang="pt-B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pt-BR" altLang="pt-B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pt-BR" altLang="pt-BR" sz="1600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</m:e>
                    </m:d>
                    <m:r>
                      <a:rPr lang="pt-BR" altLang="pt-B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pt-BR" altLang="pt-BR" sz="1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pt-BR" sz="1600" dirty="0" smtClean="0"/>
                  <a:t>, </a:t>
                </a:r>
                <a:r>
                  <a:rPr lang="en-US" altLang="pt-BR" sz="1600" dirty="0" err="1" smtClean="0"/>
                  <a:t>em</a:t>
                </a:r>
                <a:r>
                  <a:rPr lang="en-US" altLang="pt-BR" sz="1600" dirty="0" smtClean="0"/>
                  <a:t> </a:t>
                </a:r>
                <a:r>
                  <a:rPr lang="en-US" altLang="pt-BR" sz="1600" dirty="0" err="1" smtClean="0"/>
                  <a:t>geral</a:t>
                </a:r>
                <a:r>
                  <a:rPr lang="en-US" altLang="pt-BR" sz="1600" dirty="0" smtClean="0"/>
                  <a:t>.</a:t>
                </a:r>
              </a:p>
              <a:p>
                <a:r>
                  <a:rPr lang="en-US" altLang="pt-BR" sz="2000" dirty="0" smtClean="0"/>
                  <a:t>No </a:t>
                </a:r>
                <a:r>
                  <a:rPr lang="en-US" altLang="pt-BR" sz="2000" dirty="0" err="1" smtClean="0"/>
                  <a:t>caso</a:t>
                </a:r>
                <a:r>
                  <a:rPr lang="en-US" altLang="pt-BR" sz="2000" dirty="0" smtClean="0"/>
                  <a:t> de </a:t>
                </a:r>
                <a:r>
                  <a:rPr lang="en-US" altLang="pt-BR" sz="2000" dirty="0" err="1"/>
                  <a:t>D</a:t>
                </a:r>
                <a:r>
                  <a:rPr lang="en-US" altLang="pt-BR" sz="2000" dirty="0" err="1" smtClean="0"/>
                  <a:t>istribuição</a:t>
                </a:r>
                <a:r>
                  <a:rPr lang="en-US" altLang="pt-BR" sz="2000" dirty="0" smtClean="0"/>
                  <a:t> Normal:</a:t>
                </a:r>
              </a:p>
              <a:p>
                <a:pPr lvl="1"/>
                <a:r>
                  <a:rPr lang="en-US" altLang="pt-BR" sz="1600" dirty="0" smtClean="0"/>
                  <a:t>Teste t-Student;</a:t>
                </a:r>
              </a:p>
              <a:p>
                <a:r>
                  <a:rPr lang="en-US" altLang="pt-BR" sz="2000" dirty="0" smtClean="0"/>
                  <a:t>No </a:t>
                </a:r>
                <a:r>
                  <a:rPr lang="en-US" altLang="pt-BR" sz="2000" dirty="0" err="1" smtClean="0"/>
                  <a:t>caso</a:t>
                </a:r>
                <a:r>
                  <a:rPr lang="en-US" altLang="pt-BR" sz="2000" dirty="0" smtClean="0"/>
                  <a:t> de </a:t>
                </a:r>
                <a:r>
                  <a:rPr lang="en-US" altLang="pt-BR" sz="2000" dirty="0" err="1"/>
                  <a:t>M</a:t>
                </a:r>
                <a:r>
                  <a:rPr lang="en-US" altLang="pt-BR" sz="2000" dirty="0" err="1" smtClean="0"/>
                  <a:t>odelo</a:t>
                </a:r>
                <a:r>
                  <a:rPr lang="en-US" altLang="pt-BR" sz="2000" dirty="0" smtClean="0"/>
                  <a:t> </a:t>
                </a:r>
                <a:r>
                  <a:rPr lang="en-US" altLang="pt-BR" sz="2000" dirty="0" err="1" smtClean="0"/>
                  <a:t>Logístico</a:t>
                </a:r>
                <a:r>
                  <a:rPr lang="en-US" altLang="pt-BR" sz="2000" dirty="0" smtClean="0"/>
                  <a:t>:</a:t>
                </a:r>
              </a:p>
              <a:p>
                <a:pPr lvl="1"/>
                <a:r>
                  <a:rPr lang="en-US" altLang="pt-BR" sz="1600" dirty="0" smtClean="0"/>
                  <a:t> </a:t>
                </a:r>
              </a:p>
              <a:p>
                <a:pPr lvl="2"/>
                <a:r>
                  <a:rPr lang="en-US" altLang="pt-BR" sz="1600" dirty="0" err="1" smtClean="0"/>
                  <a:t>Hipótese</a:t>
                </a:r>
                <a:r>
                  <a:rPr lang="en-US" altLang="pt-BR" sz="1600" dirty="0" smtClean="0"/>
                  <a:t> </a:t>
                </a:r>
                <a:r>
                  <a:rPr lang="en-US" altLang="pt-BR" sz="1600" dirty="0"/>
                  <a:t>Nula</a:t>
                </a:r>
                <a:r>
                  <a:rPr lang="en-US" altLang="pt-BR" sz="1600" dirty="0" smtClean="0"/>
                  <a:t>: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pt-B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altLang="pt-BR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altLang="pt-BR" sz="16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pt-BR" altLang="pt-BR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altLang="pt-BR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pt-BR" sz="1600" dirty="0"/>
              </a:p>
              <a:p>
                <a:r>
                  <a:rPr lang="en-US" altLang="pt-BR" sz="2000" dirty="0"/>
                  <a:t>No </a:t>
                </a:r>
                <a:r>
                  <a:rPr lang="en-US" altLang="pt-BR" sz="2000" dirty="0" err="1"/>
                  <a:t>caso</a:t>
                </a:r>
                <a:r>
                  <a:rPr lang="en-US" altLang="pt-BR" sz="2000" dirty="0"/>
                  <a:t> de </a:t>
                </a:r>
                <a:r>
                  <a:rPr lang="en-US" altLang="pt-BR" sz="2000" dirty="0" err="1"/>
                  <a:t>Modelos</a:t>
                </a:r>
                <a:r>
                  <a:rPr lang="en-US" altLang="pt-BR" sz="2000" dirty="0"/>
                  <a:t> de </a:t>
                </a:r>
                <a:r>
                  <a:rPr lang="en-US" altLang="pt-BR" sz="2000" dirty="0" err="1"/>
                  <a:t>Sobrevivência</a:t>
                </a:r>
                <a:r>
                  <a:rPr lang="en-US" altLang="pt-BR" sz="2000" dirty="0"/>
                  <a:t>:</a:t>
                </a:r>
              </a:p>
              <a:p>
                <a:pPr lvl="1"/>
                <a:r>
                  <a:rPr lang="en-US" altLang="pt-BR" sz="1600" dirty="0" err="1" smtClean="0"/>
                  <a:t>Não</a:t>
                </a:r>
                <a:r>
                  <a:rPr lang="en-US" altLang="pt-BR" sz="1600" dirty="0" smtClean="0"/>
                  <a:t> é </a:t>
                </a:r>
                <a:r>
                  <a:rPr lang="en-US" altLang="pt-BR" sz="1600" dirty="0" err="1" smtClean="0"/>
                  <a:t>possível</a:t>
                </a:r>
                <a:r>
                  <a:rPr lang="en-US" altLang="pt-BR" sz="1600" dirty="0" smtClean="0"/>
                  <a:t>.</a:t>
                </a:r>
              </a:p>
              <a:p>
                <a:endParaRPr lang="en-US" altLang="pt-BR" sz="2000" dirty="0" smtClean="0"/>
              </a:p>
              <a:p>
                <a:pPr marL="457200" lvl="1" indent="0">
                  <a:buNone/>
                </a:pPr>
                <a:endParaRPr lang="en-US" altLang="pt-BR" sz="1600" dirty="0" smtClean="0"/>
              </a:p>
              <a:p>
                <a:pPr lvl="1"/>
                <a:endParaRPr lang="en-US" altLang="pt-BR" sz="1600" dirty="0" smtClean="0"/>
              </a:p>
              <a:p>
                <a:pPr marL="0" indent="0">
                  <a:buNone/>
                </a:pPr>
                <a:endParaRPr lang="en-US" altLang="pt-BR" sz="1600" dirty="0"/>
              </a:p>
              <a:p>
                <a:pPr marL="514350" indent="-514350">
                  <a:buFont typeface="+mj-lt"/>
                  <a:buAutoNum type="arabicPeriod"/>
                </a:pPr>
                <a:endParaRPr lang="en-US" altLang="pt-BR" sz="2400" dirty="0" smtClean="0"/>
              </a:p>
            </p:txBody>
          </p:sp>
        </mc:Choice>
        <mc:Fallback xmlns="">
          <p:sp>
            <p:nvSpPr>
              <p:cNvPr id="6147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39341"/>
                <a:ext cx="8229600" cy="4525963"/>
              </a:xfrm>
              <a:blipFill rotWithShape="0">
                <a:blip r:embed="rId2"/>
                <a:stretch>
                  <a:fillRect l="-667" t="-80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pt-BR" sz="2400" b="1" dirty="0" smtClean="0"/>
              <a:t>1. Calibration-in-the-Large</a:t>
            </a:r>
            <a:endParaRPr lang="en-US" altLang="pt-BR" sz="2400" b="1" dirty="0"/>
          </a:p>
        </p:txBody>
      </p:sp>
      <p:grpSp>
        <p:nvGrpSpPr>
          <p:cNvPr id="3" name="Grupo 2"/>
          <p:cNvGrpSpPr/>
          <p:nvPr/>
        </p:nvGrpSpPr>
        <p:grpSpPr>
          <a:xfrm>
            <a:off x="1259632" y="4365104"/>
            <a:ext cx="3312368" cy="478540"/>
            <a:chOff x="1619672" y="5002841"/>
            <a:chExt cx="3312368" cy="478540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 rotWithShape="1">
            <a:blip r:embed="rId3"/>
            <a:srcRect l="52772" b="4942"/>
            <a:stretch/>
          </p:blipFill>
          <p:spPr>
            <a:xfrm>
              <a:off x="2843808" y="5003585"/>
              <a:ext cx="2088232" cy="288032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t="1" r="72315" b="-57931"/>
            <a:stretch/>
          </p:blipFill>
          <p:spPr>
            <a:xfrm>
              <a:off x="1619672" y="5002841"/>
              <a:ext cx="1224136" cy="478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38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147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39341"/>
                <a:ext cx="8229600" cy="4525963"/>
              </a:xfrm>
            </p:spPr>
            <p:txBody>
              <a:bodyPr/>
              <a:lstStyle/>
              <a:p>
                <a:r>
                  <a:rPr lang="pt-BR" altLang="pt-BR" sz="2400" dirty="0" smtClean="0"/>
                  <a:t>Regressão linear dos valores observados pelos preditos:</a:t>
                </a:r>
                <a:endParaRPr lang="en-US" altLang="pt-BR" sz="2400" dirty="0" smtClean="0"/>
              </a:p>
              <a:p>
                <a:pPr lvl="1"/>
                <a:r>
                  <a:rPr lang="en-US" altLang="pt-BR" sz="2000" dirty="0" smtClean="0"/>
                  <a:t>No </a:t>
                </a:r>
                <a:r>
                  <a:rPr lang="en-US" altLang="pt-BR" sz="2000" dirty="0" err="1" smtClean="0"/>
                  <a:t>caso</a:t>
                </a:r>
                <a:r>
                  <a:rPr lang="en-US" altLang="pt-BR" sz="2000" dirty="0" smtClean="0"/>
                  <a:t> de </a:t>
                </a:r>
                <a:r>
                  <a:rPr lang="en-US" altLang="pt-BR" sz="2000" dirty="0" err="1"/>
                  <a:t>D</a:t>
                </a:r>
                <a:r>
                  <a:rPr lang="en-US" altLang="pt-BR" sz="2000" dirty="0" err="1" smtClean="0"/>
                  <a:t>istribuição</a:t>
                </a:r>
                <a:r>
                  <a:rPr lang="en-US" altLang="pt-BR" sz="2000" dirty="0" smtClean="0"/>
                  <a:t> Normal:</a:t>
                </a:r>
              </a:p>
              <a:p>
                <a:pPr lvl="2"/>
                <a:r>
                  <a:rPr lang="en-US" altLang="pt-BR" sz="1600" dirty="0" smtClean="0"/>
                  <a:t> </a:t>
                </a:r>
              </a:p>
              <a:p>
                <a:pPr lvl="1"/>
                <a:r>
                  <a:rPr lang="en-US" altLang="pt-BR" sz="2000" dirty="0" smtClean="0"/>
                  <a:t>No </a:t>
                </a:r>
                <a:r>
                  <a:rPr lang="en-US" altLang="pt-BR" sz="2000" dirty="0" err="1" smtClean="0"/>
                  <a:t>caso</a:t>
                </a:r>
                <a:r>
                  <a:rPr lang="en-US" altLang="pt-BR" sz="2000" dirty="0" smtClean="0"/>
                  <a:t> de </a:t>
                </a:r>
                <a:r>
                  <a:rPr lang="en-US" altLang="pt-BR" sz="2000" dirty="0" err="1"/>
                  <a:t>M</a:t>
                </a:r>
                <a:r>
                  <a:rPr lang="en-US" altLang="pt-BR" sz="2000" dirty="0" err="1" smtClean="0"/>
                  <a:t>odelo</a:t>
                </a:r>
                <a:r>
                  <a:rPr lang="en-US" altLang="pt-BR" sz="2000" dirty="0" smtClean="0"/>
                  <a:t> </a:t>
                </a:r>
                <a:r>
                  <a:rPr lang="en-US" altLang="pt-BR" sz="2000" dirty="0" err="1" smtClean="0"/>
                  <a:t>Logístico</a:t>
                </a:r>
                <a:r>
                  <a:rPr lang="en-US" altLang="pt-BR" sz="2000" dirty="0" smtClean="0"/>
                  <a:t>:</a:t>
                </a:r>
                <a:r>
                  <a:rPr lang="en-US" altLang="pt-BR" sz="1600" dirty="0" smtClean="0"/>
                  <a:t> </a:t>
                </a:r>
                <a:r>
                  <a:rPr lang="en-US" altLang="pt-BR" sz="1200" dirty="0" smtClean="0"/>
                  <a:t> </a:t>
                </a:r>
                <a:endParaRPr lang="en-US" altLang="pt-BR" sz="1200" dirty="0"/>
              </a:p>
              <a:p>
                <a:pPr lvl="2"/>
                <a:r>
                  <a:rPr lang="en-US" altLang="pt-BR" sz="1800" dirty="0" smtClean="0"/>
                  <a:t> </a:t>
                </a:r>
                <a:endParaRPr lang="en-US" altLang="pt-BR" sz="800" dirty="0" smtClean="0"/>
              </a:p>
              <a:p>
                <a:pPr lvl="1"/>
                <a:r>
                  <a:rPr lang="en-US" altLang="pt-BR" sz="2000" dirty="0" smtClean="0"/>
                  <a:t>No </a:t>
                </a:r>
                <a:r>
                  <a:rPr lang="en-US" altLang="pt-BR" sz="2000" dirty="0" err="1" smtClean="0"/>
                  <a:t>caso</a:t>
                </a:r>
                <a:r>
                  <a:rPr lang="en-US" altLang="pt-BR" sz="2000" dirty="0" smtClean="0"/>
                  <a:t> de </a:t>
                </a:r>
                <a:r>
                  <a:rPr lang="en-US" altLang="pt-BR" sz="2000" dirty="0" err="1" smtClean="0"/>
                  <a:t>Modelos</a:t>
                </a:r>
                <a:r>
                  <a:rPr lang="en-US" altLang="pt-BR" sz="2000" dirty="0" smtClean="0"/>
                  <a:t> de </a:t>
                </a:r>
                <a:r>
                  <a:rPr lang="en-US" altLang="pt-BR" sz="2000" dirty="0" err="1" smtClean="0"/>
                  <a:t>Sobrevivência</a:t>
                </a:r>
                <a:r>
                  <a:rPr lang="en-US" altLang="pt-BR" sz="2000" dirty="0" smtClean="0"/>
                  <a:t>:</a:t>
                </a:r>
              </a:p>
              <a:p>
                <a:pPr lvl="2"/>
                <a:r>
                  <a:rPr lang="en-US" altLang="pt-BR" sz="1600" dirty="0" smtClean="0"/>
                  <a:t>A</a:t>
                </a:r>
              </a:p>
              <a:p>
                <a:pPr marL="457200"/>
                <a:r>
                  <a:rPr lang="en-US" altLang="pt-BR" sz="2400" dirty="0" err="1" smtClean="0"/>
                  <a:t>Hipótese</a:t>
                </a:r>
                <a:r>
                  <a:rPr lang="en-US" altLang="pt-BR" sz="2400" dirty="0" smtClean="0"/>
                  <a:t> Nula: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pt-B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pt-BR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altLang="pt-BR" sz="16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pt-BR" altLang="pt-BR" sz="1600" b="0" i="1" smtClean="0">
                                <a:latin typeface="Cambria Math" panose="02040503050406030204" pitchFamily="18" charset="0"/>
                              </a:rPr>
                              <m:t>0: </m:t>
                            </m:r>
                          </m:sub>
                        </m:sSub>
                        <m:r>
                          <a:rPr lang="pt-BR" altLang="pt-BR" sz="1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pt-BR" altLang="pt-BR" sz="1600" i="1">
                            <a:latin typeface="Cambria Math" panose="02040503050406030204" pitchFamily="18" charset="0"/>
                          </a:rPr>
                          <m:t>𝑜𝑣𝑒𝑟𝑎𝑙𝑙</m:t>
                        </m:r>
                      </m:sub>
                    </m:sSub>
                    <m:r>
                      <a:rPr lang="pt-BR" altLang="pt-BR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altLang="pt-BR" sz="1600" dirty="0" smtClean="0"/>
              </a:p>
            </p:txBody>
          </p:sp>
        </mc:Choice>
        <mc:Fallback>
          <p:sp>
            <p:nvSpPr>
              <p:cNvPr id="6147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39341"/>
                <a:ext cx="8229600" cy="4525963"/>
              </a:xfrm>
              <a:blipFill rotWithShape="0"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pt-BR" sz="2400" b="1" dirty="0" smtClean="0"/>
              <a:t>2. </a:t>
            </a:r>
            <a:r>
              <a:rPr lang="en-US" altLang="pt-BR" sz="2400" b="1" dirty="0" err="1" smtClean="0"/>
              <a:t>Calibração</a:t>
            </a:r>
            <a:r>
              <a:rPr lang="en-US" altLang="pt-BR" sz="2400" b="1" dirty="0" smtClean="0"/>
              <a:t> de </a:t>
            </a:r>
            <a:r>
              <a:rPr lang="en-US" altLang="pt-BR" sz="2400" b="1" dirty="0" err="1" smtClean="0"/>
              <a:t>inclinação</a:t>
            </a:r>
            <a:endParaRPr lang="en-US" altLang="pt-BR" sz="24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489239"/>
            <a:ext cx="1872208" cy="291689"/>
          </a:xfrm>
          <a:prstGeom prst="rect">
            <a:avLst/>
          </a:prstGeom>
        </p:spPr>
      </p:pic>
      <p:grpSp>
        <p:nvGrpSpPr>
          <p:cNvPr id="13" name="Grupo 12"/>
          <p:cNvGrpSpPr/>
          <p:nvPr/>
        </p:nvGrpSpPr>
        <p:grpSpPr>
          <a:xfrm>
            <a:off x="1692566" y="3140968"/>
            <a:ext cx="4247586" cy="352001"/>
            <a:chOff x="3708790" y="3221015"/>
            <a:chExt cx="4633247" cy="391500"/>
          </a:xfrm>
        </p:grpSpPr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08790" y="3245484"/>
              <a:ext cx="1726419" cy="367031"/>
            </a:xfrm>
            <a:prstGeom prst="rect">
              <a:avLst/>
            </a:prstGeom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08104" y="3221015"/>
              <a:ext cx="2833933" cy="391500"/>
            </a:xfrm>
            <a:prstGeom prst="rect">
              <a:avLst/>
            </a:prstGeom>
          </p:spPr>
        </p:pic>
      </p:grpSp>
      <p:pic>
        <p:nvPicPr>
          <p:cNvPr id="15" name="Imagem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1680" y="3823880"/>
            <a:ext cx="4464496" cy="3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7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pt-BR" sz="2400" dirty="0" smtClean="0"/>
                  <a:t>Hosmer-Lemeshow</a:t>
                </a:r>
                <a:r>
                  <a:rPr lang="pt-BR" sz="2400" dirty="0"/>
                  <a:t> </a:t>
                </a:r>
                <a:endParaRPr lang="pt-BR" sz="2400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pt-BR" sz="2400" dirty="0" err="1" smtClean="0"/>
                  <a:t>Goeman</a:t>
                </a:r>
                <a:r>
                  <a:rPr lang="pt-BR" sz="2400" dirty="0" smtClean="0"/>
                  <a:t>-Le </a:t>
                </a:r>
                <a:r>
                  <a:rPr lang="pt-BR" sz="2400" dirty="0" err="1" smtClean="0"/>
                  <a:t>Cessie</a:t>
                </a:r>
                <a:endParaRPr lang="pt-BR" sz="2400" dirty="0" smtClean="0"/>
              </a:p>
              <a:p>
                <a:pPr marL="514350" indent="-514350">
                  <a:buFont typeface="+mj-lt"/>
                  <a:buAutoNum type="arabicPeriod"/>
                </a:pPr>
                <a:endParaRPr lang="pt-BR" sz="2400" dirty="0"/>
              </a:p>
              <a:p>
                <a:r>
                  <a:rPr lang="pt-BR" sz="2400" dirty="0" smtClean="0"/>
                  <a:t>Ambos para variáveis resposta binária.</a:t>
                </a:r>
                <a:endParaRPr lang="pt-BR" sz="2400" dirty="0"/>
              </a:p>
              <a:p>
                <a:r>
                  <a:rPr lang="pt-BR" sz="2400" dirty="0" smtClean="0"/>
                  <a:t>Ambos testam as hipóteses:</a:t>
                </a:r>
              </a:p>
              <a:p>
                <a:pPr marL="0" indent="0">
                  <a:buNone/>
                </a:pPr>
                <a:r>
                  <a:rPr lang="pt-BR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pt-BR" sz="2400" dirty="0" smtClean="0"/>
                  <a:t>O modelo está bem ajustado</a:t>
                </a:r>
              </a:p>
              <a:p>
                <a:pPr marL="0" indent="0">
                  <a:buNone/>
                </a:pPr>
                <a:r>
                  <a:rPr lang="pt-BR" sz="2400" i="1" dirty="0" smtClean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pt-BR" sz="24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pt-BR" sz="2400" dirty="0" smtClean="0"/>
                  <a:t> O modelo não está bem ajustado 		</a:t>
                </a:r>
              </a:p>
              <a:p>
                <a:r>
                  <a:rPr lang="pt-BR" sz="2400" dirty="0" smtClean="0"/>
                  <a:t>Motivos para falta de ajuste: efeitos não-lineares, omissão de interações ou função de ligação inapropriada</a:t>
                </a:r>
                <a:r>
                  <a:rPr lang="pt-BR" sz="2400" dirty="0" smtClean="0"/>
                  <a:t>.</a:t>
                </a:r>
                <a:endParaRPr lang="pt-BR" sz="2400" dirty="0" smtClean="0"/>
              </a:p>
              <a:p>
                <a:pPr lvl="1"/>
                <a:endParaRPr lang="pt-BR" sz="2000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85" t="-1348" r="-29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2"/>
          <p:cNvSpPr txBox="1">
            <a:spLocks/>
          </p:cNvSpPr>
          <p:nvPr/>
        </p:nvSpPr>
        <p:spPr bwMode="auto">
          <a:xfrm>
            <a:off x="323850" y="-171450"/>
            <a:ext cx="84343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smtClean="0"/>
              <a:t>Avaliação da performance do modelo (Cap 15)</a:t>
            </a:r>
            <a:endParaRPr lang="en-US" altLang="pt-BR" sz="2000" b="1" dirty="0" smtClean="0"/>
          </a:p>
        </p:txBody>
      </p:sp>
      <p:sp>
        <p:nvSpPr>
          <p:cNvPr id="5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pt-BR" sz="2400" dirty="0" smtClean="0"/>
              <a:t>3. Testes </a:t>
            </a:r>
            <a:r>
              <a:rPr lang="en-US" altLang="pt-BR" sz="2400" dirty="0"/>
              <a:t>de </a:t>
            </a:r>
            <a:r>
              <a:rPr lang="en-US" altLang="pt-BR" sz="2400" dirty="0" err="1"/>
              <a:t>qualidade</a:t>
            </a:r>
            <a:r>
              <a:rPr lang="en-US" altLang="pt-BR" sz="2400" dirty="0"/>
              <a:t> do </a:t>
            </a:r>
            <a:r>
              <a:rPr lang="en-US" altLang="pt-BR" sz="2400" dirty="0" err="1" smtClean="0"/>
              <a:t>ajuste</a:t>
            </a:r>
            <a:endParaRPr lang="en-US" altLang="pt-BR" sz="2400" dirty="0"/>
          </a:p>
        </p:txBody>
      </p:sp>
      <p:sp>
        <p:nvSpPr>
          <p:cNvPr id="6" name="Chave esquerda 5"/>
          <p:cNvSpPr/>
          <p:nvPr/>
        </p:nvSpPr>
        <p:spPr>
          <a:xfrm>
            <a:off x="1259632" y="3861048"/>
            <a:ext cx="144016" cy="72008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23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3" name="Título 2"/>
          <p:cNvSpPr txBox="1">
            <a:spLocks/>
          </p:cNvSpPr>
          <p:nvPr/>
        </p:nvSpPr>
        <p:spPr bwMode="auto">
          <a:xfrm>
            <a:off x="621817" y="959919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sz="2000" b="1" dirty="0" err="1" smtClean="0"/>
              <a:t>Exemplo</a:t>
            </a:r>
            <a:r>
              <a:rPr lang="en-US" altLang="pt-BR" sz="2000" b="1" dirty="0" smtClean="0"/>
              <a:t>: </a:t>
            </a:r>
            <a:r>
              <a:rPr lang="pt-BR" altLang="pt-BR" sz="2000" b="1" dirty="0" smtClean="0"/>
              <a:t>Probabilidade </a:t>
            </a:r>
            <a:r>
              <a:rPr lang="pt-BR" altLang="pt-BR" sz="2000" b="1" dirty="0"/>
              <a:t>de ter apenas tecido benigno em pacientes tratados com </a:t>
            </a:r>
            <a:r>
              <a:rPr lang="pt-BR" altLang="pt-BR" sz="2000" b="1" dirty="0" err="1"/>
              <a:t>quimio</a:t>
            </a:r>
            <a:r>
              <a:rPr lang="pt-BR" altLang="pt-BR" sz="2000" b="1" dirty="0"/>
              <a:t> para câncer testicular</a:t>
            </a:r>
          </a:p>
          <a:p>
            <a:pPr marL="400050" lvl="1" indent="0" algn="ctr">
              <a:lnSpc>
                <a:spcPct val="90000"/>
              </a:lnSpc>
              <a:buNone/>
              <a:defRPr/>
            </a:pPr>
            <a:endParaRPr lang="en-US" altLang="pt-BR" sz="2000" b="1" dirty="0"/>
          </a:p>
        </p:txBody>
      </p:sp>
      <p:sp>
        <p:nvSpPr>
          <p:cNvPr id="14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5412357"/>
            <a:ext cx="8229600" cy="1833067"/>
          </a:xfrm>
        </p:spPr>
        <p:txBody>
          <a:bodyPr/>
          <a:lstStyle/>
          <a:p>
            <a:r>
              <a:rPr lang="pt-BR" sz="1800" dirty="0" smtClean="0"/>
              <a:t>Angulação próxima de 45º </a:t>
            </a:r>
          </a:p>
          <a:p>
            <a:r>
              <a:rPr lang="pt-BR" sz="1800" dirty="0" err="1" smtClean="0"/>
              <a:t>Decis</a:t>
            </a:r>
            <a:r>
              <a:rPr lang="pt-BR" sz="1800" dirty="0" smtClean="0"/>
              <a:t> igualmente espaçados.</a:t>
            </a:r>
            <a:endParaRPr lang="pt-BR" sz="16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222" y="1716188"/>
            <a:ext cx="5333391" cy="344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0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03213" y="-171400"/>
            <a:ext cx="8229600" cy="1143000"/>
          </a:xfrm>
        </p:spPr>
        <p:txBody>
          <a:bodyPr/>
          <a:lstStyle/>
          <a:p>
            <a:r>
              <a:rPr lang="en-US" altLang="pt-BR" sz="4000" dirty="0" err="1" smtClean="0"/>
              <a:t>Estrutura</a:t>
            </a:r>
            <a:endParaRPr lang="en-US" altLang="pt-BR" sz="4000" dirty="0" smtClean="0"/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16471"/>
            <a:ext cx="9155113" cy="6869113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400" b="1" dirty="0" err="1" smtClean="0"/>
              <a:t>Avaliação</a:t>
            </a:r>
            <a:r>
              <a:rPr lang="en-US" altLang="pt-BR" sz="2400" b="1" dirty="0" smtClean="0"/>
              <a:t> do </a:t>
            </a:r>
            <a:r>
              <a:rPr lang="en-US" altLang="pt-BR" sz="2400" b="1" dirty="0" err="1" smtClean="0"/>
              <a:t>desempenho</a:t>
            </a:r>
            <a:r>
              <a:rPr lang="en-US" altLang="pt-BR" sz="2400" b="1" dirty="0" smtClean="0"/>
              <a:t> do </a:t>
            </a:r>
            <a:r>
              <a:rPr lang="en-US" altLang="pt-BR" sz="2400" b="1" dirty="0" err="1" smtClean="0"/>
              <a:t>modelo</a:t>
            </a:r>
            <a:r>
              <a:rPr lang="en-US" altLang="pt-BR" sz="2400" b="1" dirty="0" smtClean="0"/>
              <a:t> (Cap 15)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Medidas</a:t>
            </a:r>
            <a:r>
              <a:rPr lang="en-US" altLang="pt-BR" sz="2000" dirty="0"/>
              <a:t> </a:t>
            </a:r>
            <a:r>
              <a:rPr lang="en-US" altLang="pt-BR" sz="2000" dirty="0" err="1" smtClean="0"/>
              <a:t>gerais</a:t>
            </a:r>
            <a:r>
              <a:rPr lang="en-US" altLang="pt-BR" sz="2000" dirty="0" smtClean="0"/>
              <a:t> de </a:t>
            </a:r>
            <a:r>
              <a:rPr lang="en-US" altLang="pt-BR" sz="2000" dirty="0" err="1" smtClean="0"/>
              <a:t>desempenho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Capacidade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discriminativa</a:t>
            </a:r>
            <a:endParaRPr lang="en-US" altLang="pt-BR" sz="2000" dirty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Calibração</a:t>
            </a:r>
            <a:endParaRPr lang="en-US" altLang="pt-BR" sz="2000" dirty="0" smtClean="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400" b="1" dirty="0" err="1" smtClean="0"/>
              <a:t>Métodos</a:t>
            </a:r>
            <a:r>
              <a:rPr lang="en-US" altLang="pt-BR" sz="2400" b="1" dirty="0" smtClean="0"/>
              <a:t> de Shrinkage (Cap 13)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Introdução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smtClean="0"/>
              <a:t>Shrinkage </a:t>
            </a:r>
            <a:r>
              <a:rPr lang="en-US" altLang="pt-BR" sz="2000" dirty="0" err="1" smtClean="0"/>
              <a:t>uniforme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smtClean="0"/>
              <a:t>Shrinkage </a:t>
            </a:r>
            <a:r>
              <a:rPr lang="en-US" altLang="pt-BR" sz="2000" dirty="0" err="1" smtClean="0"/>
              <a:t>por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máxima</a:t>
            </a:r>
            <a:r>
              <a:rPr lang="en-US" altLang="pt-BR" sz="2000" dirty="0"/>
              <a:t> </a:t>
            </a:r>
            <a:r>
              <a:rPr lang="en-US" altLang="pt-BR" sz="2000" dirty="0" err="1" smtClean="0"/>
              <a:t>verossimilhança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penalizada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smtClean="0"/>
              <a:t>Shrinkage LASSO</a:t>
            </a:r>
          </a:p>
          <a:p>
            <a:pPr marL="914400" lvl="1" indent="-514350">
              <a:lnSpc>
                <a:spcPct val="90000"/>
              </a:lnSpc>
              <a:defRPr/>
            </a:pPr>
            <a:endParaRPr lang="en-US" altLang="pt-BR" sz="2000" dirty="0"/>
          </a:p>
          <a:p>
            <a:pPr lvl="1">
              <a:lnSpc>
                <a:spcPct val="90000"/>
              </a:lnSpc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2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2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2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2014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512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4C9764-3C75-4BD6-AE20-754FEFC2720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7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3" name="Título 2"/>
          <p:cNvSpPr txBox="1">
            <a:spLocks/>
          </p:cNvSpPr>
          <p:nvPr/>
        </p:nvSpPr>
        <p:spPr bwMode="auto">
          <a:xfrm>
            <a:off x="621817" y="959919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sz="2000" b="1" dirty="0" err="1" smtClean="0"/>
              <a:t>Exemplo</a:t>
            </a:r>
            <a:r>
              <a:rPr lang="en-US" altLang="pt-BR" sz="2000" b="1" dirty="0" smtClean="0"/>
              <a:t>: </a:t>
            </a:r>
            <a:r>
              <a:rPr lang="pt-BR" altLang="pt-BR" sz="2000" b="1" dirty="0" smtClean="0"/>
              <a:t>Probabilidade </a:t>
            </a:r>
            <a:r>
              <a:rPr lang="pt-BR" altLang="pt-BR" sz="2000" b="1" dirty="0"/>
              <a:t>de ter apenas tecido benigno em pacientes tratados com </a:t>
            </a:r>
            <a:r>
              <a:rPr lang="pt-BR" altLang="pt-BR" sz="2000" b="1" dirty="0" err="1"/>
              <a:t>quimio</a:t>
            </a:r>
            <a:r>
              <a:rPr lang="pt-BR" altLang="pt-BR" sz="2000" b="1" dirty="0"/>
              <a:t> para câncer testicular</a:t>
            </a:r>
          </a:p>
          <a:p>
            <a:pPr marL="400050" lvl="1" indent="0" algn="ctr">
              <a:lnSpc>
                <a:spcPct val="90000"/>
              </a:lnSpc>
              <a:buNone/>
              <a:defRPr/>
            </a:pPr>
            <a:endParaRPr lang="en-US" altLang="pt-BR" sz="2000" b="1" dirty="0"/>
          </a:p>
        </p:txBody>
      </p:sp>
      <p:sp>
        <p:nvSpPr>
          <p:cNvPr id="14" name="Espaço Reservado para Conteúdo 1"/>
          <p:cNvSpPr>
            <a:spLocks noGrp="1"/>
          </p:cNvSpPr>
          <p:nvPr>
            <p:ph idx="1"/>
          </p:nvPr>
        </p:nvSpPr>
        <p:spPr>
          <a:xfrm>
            <a:off x="518864" y="4980309"/>
            <a:ext cx="8229600" cy="1833067"/>
          </a:xfrm>
        </p:spPr>
        <p:txBody>
          <a:bodyPr/>
          <a:lstStyle/>
          <a:p>
            <a:r>
              <a:rPr lang="pt-BR" sz="1800" dirty="0" smtClean="0"/>
              <a:t>Validação interna: OK.</a:t>
            </a:r>
          </a:p>
          <a:p>
            <a:r>
              <a:rPr lang="pt-BR" sz="1800" dirty="0" smtClean="0"/>
              <a:t>Validação externa: Calibração de inclinação (</a:t>
            </a:r>
            <a:r>
              <a:rPr lang="pt-BR" sz="1800" dirty="0" err="1" smtClean="0"/>
              <a:t>Slope</a:t>
            </a:r>
            <a:r>
              <a:rPr lang="pt-BR" sz="1800" dirty="0" smtClean="0"/>
              <a:t>) reduziu substancialmente.</a:t>
            </a:r>
          </a:p>
          <a:p>
            <a:r>
              <a:rPr lang="pt-BR" sz="1800" dirty="0" smtClean="0"/>
              <a:t>Testes de qualidade do ajuste: OK</a:t>
            </a:r>
            <a:endParaRPr lang="pt-BR" sz="14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308" y="1742458"/>
            <a:ext cx="7232084" cy="303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fim</a:t>
            </a:r>
            <a:endParaRPr lang="en-US" altLang="en-US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Seção 18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Performance e </a:t>
            </a:r>
            <a:r>
              <a:rPr lang="pt-BR" dirty="0" smtClean="0"/>
              <a:t>validação</a:t>
            </a: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marcel.quintana@ini.fiocruz.br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2018</a:t>
            </a:r>
            <a:endParaRPr lang="pt-BR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6488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03213" y="-171400"/>
            <a:ext cx="8229600" cy="1143000"/>
          </a:xfrm>
        </p:spPr>
        <p:txBody>
          <a:bodyPr/>
          <a:lstStyle/>
          <a:p>
            <a:r>
              <a:rPr lang="en-US" altLang="pt-BR" sz="4000" dirty="0" err="1" smtClean="0"/>
              <a:t>Estrutura</a:t>
            </a:r>
            <a:endParaRPr lang="en-US" altLang="pt-BR" sz="4000" dirty="0" smtClean="0"/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457201" y="1816471"/>
            <a:ext cx="8229600" cy="3412729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400" b="1" dirty="0" err="1" smtClean="0"/>
              <a:t>Avaliação</a:t>
            </a:r>
            <a:r>
              <a:rPr lang="en-US" altLang="pt-BR" sz="2400" b="1" dirty="0" smtClean="0"/>
              <a:t> do </a:t>
            </a:r>
            <a:r>
              <a:rPr lang="en-US" altLang="pt-BR" sz="2400" b="1" dirty="0" err="1" smtClean="0"/>
              <a:t>desempenho</a:t>
            </a:r>
            <a:r>
              <a:rPr lang="en-US" altLang="pt-BR" sz="2400" b="1" dirty="0" smtClean="0"/>
              <a:t> do </a:t>
            </a:r>
            <a:r>
              <a:rPr lang="en-US" altLang="pt-BR" sz="2400" b="1" dirty="0" err="1" smtClean="0"/>
              <a:t>modelo</a:t>
            </a:r>
            <a:r>
              <a:rPr lang="en-US" altLang="pt-BR" sz="2400" b="1" dirty="0" smtClean="0"/>
              <a:t> (Cap 15)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Medidas</a:t>
            </a:r>
            <a:r>
              <a:rPr lang="en-US" altLang="pt-BR" sz="2000" dirty="0"/>
              <a:t> </a:t>
            </a:r>
            <a:r>
              <a:rPr lang="en-US" altLang="pt-BR" sz="2000" dirty="0" err="1" smtClean="0"/>
              <a:t>gerais</a:t>
            </a:r>
            <a:r>
              <a:rPr lang="en-US" altLang="pt-BR" sz="2000" dirty="0" smtClean="0"/>
              <a:t> de </a:t>
            </a:r>
            <a:r>
              <a:rPr lang="en-US" altLang="pt-BR" sz="2000" dirty="0" err="1" smtClean="0"/>
              <a:t>desempenho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Capacidade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discriminativa</a:t>
            </a:r>
            <a:endParaRPr lang="en-US" altLang="pt-BR" sz="2000" dirty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Calibração</a:t>
            </a:r>
            <a:endParaRPr lang="en-US" altLang="pt-BR" sz="2000" dirty="0" smtClean="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400" b="1" dirty="0" err="1" smtClean="0"/>
              <a:t>Métodos</a:t>
            </a:r>
            <a:r>
              <a:rPr lang="en-US" altLang="pt-BR" sz="2400" b="1" dirty="0" smtClean="0"/>
              <a:t> de Shrinkage (Cap 13)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err="1" smtClean="0"/>
              <a:t>Introdução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smtClean="0"/>
              <a:t>Shrinkage </a:t>
            </a:r>
            <a:r>
              <a:rPr lang="en-US" altLang="pt-BR" sz="2000" dirty="0" err="1" smtClean="0"/>
              <a:t>uniforme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smtClean="0"/>
              <a:t>Shrinkage </a:t>
            </a:r>
            <a:r>
              <a:rPr lang="en-US" altLang="pt-BR" sz="2000" dirty="0" err="1" smtClean="0"/>
              <a:t>por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máxima</a:t>
            </a:r>
            <a:r>
              <a:rPr lang="en-US" altLang="pt-BR" sz="2000" dirty="0"/>
              <a:t> </a:t>
            </a:r>
            <a:r>
              <a:rPr lang="en-US" altLang="pt-BR" sz="2000" dirty="0" err="1" smtClean="0"/>
              <a:t>verossimilhança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penalizada</a:t>
            </a:r>
            <a:endParaRPr lang="en-US" altLang="pt-BR" sz="20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2000" dirty="0" smtClean="0"/>
              <a:t>Shrinkage LASSO</a:t>
            </a:r>
            <a:endParaRPr lang="en-US" alt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2014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512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4C9764-3C75-4BD6-AE20-754FEFC2720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92547" y="3284984"/>
            <a:ext cx="7941195" cy="2304256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30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457200" y="3141663"/>
            <a:ext cx="8229600" cy="762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3600" b="1" dirty="0" err="1" smtClean="0"/>
              <a:t>Avaliação</a:t>
            </a:r>
            <a:r>
              <a:rPr lang="en-US" altLang="pt-BR" sz="3600" b="1" dirty="0" smtClean="0"/>
              <a:t> do </a:t>
            </a:r>
            <a:r>
              <a:rPr lang="en-US" altLang="pt-BR" sz="3600" b="1" dirty="0" err="1" smtClean="0"/>
              <a:t>desempenho</a:t>
            </a:r>
            <a:r>
              <a:rPr lang="en-US" altLang="pt-BR" sz="3600" b="1" dirty="0" smtClean="0"/>
              <a:t> do </a:t>
            </a:r>
            <a:r>
              <a:rPr lang="en-US" altLang="pt-BR" sz="3600" b="1" dirty="0" err="1" smtClean="0"/>
              <a:t>modelo</a:t>
            </a:r>
            <a:r>
              <a:rPr lang="en-US" altLang="pt-BR" sz="3600" b="1" dirty="0" smtClean="0"/>
              <a:t> (Cap 15)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2014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49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FA8F0F-D886-4240-9B32-327D3FE28582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426244" y="1804039"/>
            <a:ext cx="8229600" cy="4525963"/>
          </a:xfrm>
        </p:spPr>
        <p:txBody>
          <a:bodyPr/>
          <a:lstStyle/>
          <a:p>
            <a:r>
              <a:rPr lang="en-US" altLang="pt-BR" sz="2400" dirty="0" smtClean="0"/>
              <a:t>Para </a:t>
            </a:r>
            <a:r>
              <a:rPr lang="en-US" altLang="pt-BR" sz="2400" dirty="0" err="1" smtClean="0"/>
              <a:t>avaliar</a:t>
            </a:r>
            <a:r>
              <a:rPr lang="en-US" altLang="pt-BR" sz="2400" dirty="0" smtClean="0"/>
              <a:t> a performance do </a:t>
            </a:r>
            <a:r>
              <a:rPr lang="en-US" altLang="pt-BR" sz="2400" dirty="0" err="1" smtClean="0"/>
              <a:t>modelo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precisamos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verificar</a:t>
            </a:r>
            <a:r>
              <a:rPr lang="en-US" altLang="pt-BR" sz="2400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pt-BR" sz="2000" dirty="0" smtClean="0"/>
              <a:t>O </a:t>
            </a:r>
            <a:r>
              <a:rPr lang="en-US" altLang="pt-BR" sz="2000" dirty="0" err="1" smtClean="0"/>
              <a:t>modelo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está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gerando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valores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preditos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próximos</a:t>
            </a:r>
            <a:r>
              <a:rPr lang="en-US" altLang="pt-BR" sz="2000" dirty="0" smtClean="0"/>
              <a:t> dos </a:t>
            </a:r>
            <a:r>
              <a:rPr lang="en-US" altLang="pt-BR" sz="2000" dirty="0" err="1" smtClean="0"/>
              <a:t>valores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observados</a:t>
            </a:r>
            <a:r>
              <a:rPr lang="en-US" altLang="pt-BR" sz="2000" dirty="0" smtClean="0"/>
              <a:t>?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pt-BR" sz="2000" dirty="0" smtClean="0"/>
              <a:t>Como </a:t>
            </a:r>
            <a:r>
              <a:rPr lang="en-US" altLang="pt-BR" sz="2000" dirty="0" err="1" smtClean="0"/>
              <a:t>seria</a:t>
            </a:r>
            <a:r>
              <a:rPr lang="en-US" altLang="pt-BR" sz="2000" dirty="0" smtClean="0"/>
              <a:t> o </a:t>
            </a:r>
            <a:r>
              <a:rPr lang="en-US" altLang="pt-BR" sz="2000" dirty="0" err="1" smtClean="0"/>
              <a:t>desempenho</a:t>
            </a:r>
            <a:r>
              <a:rPr lang="en-US" altLang="pt-BR" sz="2000" dirty="0" smtClean="0"/>
              <a:t> do </a:t>
            </a:r>
            <a:r>
              <a:rPr lang="en-US" altLang="pt-BR" sz="2000" dirty="0" err="1" smtClean="0"/>
              <a:t>modelo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em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outras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amostras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semelhantes</a:t>
            </a:r>
            <a:r>
              <a:rPr lang="en-US" altLang="pt-BR" sz="2000" dirty="0" smtClean="0"/>
              <a:t> a </a:t>
            </a:r>
            <a:r>
              <a:rPr lang="en-US" altLang="pt-BR" sz="2000" dirty="0" err="1" smtClean="0"/>
              <a:t>minha</a:t>
            </a:r>
            <a:r>
              <a:rPr lang="en-US" altLang="pt-BR" sz="2000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pt-BR" sz="2000" dirty="0" smtClean="0"/>
              <a:t>Como </a:t>
            </a:r>
            <a:r>
              <a:rPr lang="en-US" altLang="pt-BR" sz="2000" dirty="0" err="1" smtClean="0"/>
              <a:t>seria</a:t>
            </a:r>
            <a:r>
              <a:rPr lang="en-US" altLang="pt-BR" sz="2000" dirty="0" smtClean="0"/>
              <a:t> o </a:t>
            </a:r>
            <a:r>
              <a:rPr lang="en-US" altLang="pt-BR" sz="2000" dirty="0" err="1" smtClean="0"/>
              <a:t>desempenho</a:t>
            </a:r>
            <a:r>
              <a:rPr lang="en-US" altLang="pt-BR" sz="2000" dirty="0" smtClean="0"/>
              <a:t> do </a:t>
            </a:r>
            <a:r>
              <a:rPr lang="en-US" altLang="pt-BR" sz="2000" dirty="0" err="1" smtClean="0"/>
              <a:t>modelo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em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outras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amostras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externas</a:t>
            </a:r>
            <a:r>
              <a:rPr lang="en-US" altLang="pt-BR" sz="2000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pt-BR" sz="2000" dirty="0" err="1" smtClean="0"/>
              <a:t>Qual</a:t>
            </a:r>
            <a:r>
              <a:rPr lang="en-US" altLang="pt-BR" sz="2000" dirty="0" smtClean="0"/>
              <a:t> é a </a:t>
            </a:r>
            <a:r>
              <a:rPr lang="en-US" altLang="pt-BR" sz="2000" dirty="0" err="1" smtClean="0"/>
              <a:t>capacidade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discriminativa</a:t>
            </a:r>
            <a:r>
              <a:rPr lang="en-US" altLang="pt-BR" sz="2000" dirty="0" smtClean="0"/>
              <a:t> do </a:t>
            </a:r>
            <a:r>
              <a:rPr lang="en-US" altLang="pt-BR" sz="2000" dirty="0" err="1" smtClean="0"/>
              <a:t>modelo</a:t>
            </a:r>
            <a:r>
              <a:rPr lang="en-US" altLang="pt-BR" sz="2000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pt-BR" sz="2000" dirty="0" smtClean="0"/>
              <a:t>As </a:t>
            </a:r>
            <a:r>
              <a:rPr lang="en-US" altLang="pt-BR" sz="2000" dirty="0" err="1" smtClean="0"/>
              <a:t>predições</a:t>
            </a:r>
            <a:r>
              <a:rPr lang="en-US" altLang="pt-BR" sz="2000" dirty="0" smtClean="0"/>
              <a:t> do </a:t>
            </a:r>
            <a:r>
              <a:rPr lang="en-US" altLang="pt-BR" sz="2000" dirty="0" err="1" smtClean="0"/>
              <a:t>modelo</a:t>
            </a:r>
            <a:r>
              <a:rPr lang="en-US" altLang="pt-BR" sz="2000" dirty="0" smtClean="0"/>
              <a:t> para a </a:t>
            </a:r>
            <a:r>
              <a:rPr lang="en-US" altLang="pt-BR" sz="2000" dirty="0" err="1" smtClean="0"/>
              <a:t>minha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amostra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são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equivalentes</a:t>
            </a:r>
            <a:r>
              <a:rPr lang="en-US" altLang="pt-BR" sz="2000" dirty="0" smtClean="0"/>
              <a:t> a </a:t>
            </a:r>
            <a:r>
              <a:rPr lang="en-US" altLang="pt-BR" sz="2000" dirty="0" err="1" smtClean="0"/>
              <a:t>predições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em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amostras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externas</a:t>
            </a:r>
            <a:r>
              <a:rPr lang="en-US" altLang="pt-BR" sz="2000" dirty="0" smtClean="0"/>
              <a:t>?</a:t>
            </a:r>
          </a:p>
          <a:p>
            <a:pPr marL="457200" lvl="1" indent="0">
              <a:buNone/>
            </a:pPr>
            <a:endParaRPr lang="en-US" altLang="pt-BR" sz="2000" dirty="0" smtClean="0"/>
          </a:p>
          <a:p>
            <a:pPr marL="971550" lvl="1" indent="-514350">
              <a:buFont typeface="+mj-lt"/>
              <a:buAutoNum type="arabicPeriod"/>
            </a:pPr>
            <a:endParaRPr lang="en-US" altLang="pt-BR" sz="2000" dirty="0" smtClean="0"/>
          </a:p>
          <a:p>
            <a:pPr marL="971550" lvl="1" indent="-514350">
              <a:buFont typeface="+mj-lt"/>
              <a:buAutoNum type="arabicPeriod"/>
            </a:pPr>
            <a:endParaRPr lang="en-US" altLang="pt-BR" sz="2000" dirty="0" smtClean="0"/>
          </a:p>
          <a:p>
            <a:pPr marL="971550" lvl="1" indent="-514350">
              <a:buFont typeface="+mj-lt"/>
              <a:buAutoNum type="arabicPeriod"/>
            </a:pPr>
            <a:endParaRPr lang="en-US" altLang="pt-BR" sz="20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b="1" dirty="0" err="1" smtClean="0"/>
              <a:t>Introdução</a:t>
            </a:r>
            <a:endParaRPr lang="en-US" altLang="pt-BR" b="1" dirty="0"/>
          </a:p>
        </p:txBody>
      </p:sp>
    </p:spTree>
    <p:extLst>
      <p:ext uri="{BB962C8B-B14F-4D97-AF65-F5344CB8AC3E}">
        <p14:creationId xmlns:p14="http://schemas.microsoft.com/office/powerpoint/2010/main" val="12352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277688" y="1173137"/>
                <a:ext cx="8686800" cy="5280199"/>
              </a:xfrm>
            </p:spPr>
            <p:txBody>
              <a:bodyPr/>
              <a:lstStyle/>
              <a:p>
                <a:pPr marL="514350" indent="-514350"/>
                <a:r>
                  <a:rPr lang="en-US" altLang="pt-BR" sz="2000" dirty="0" err="1" smtClean="0"/>
                  <a:t>Respondem</a:t>
                </a:r>
                <a:r>
                  <a:rPr lang="en-US" altLang="pt-BR" sz="2000" dirty="0" smtClean="0"/>
                  <a:t> a </a:t>
                </a:r>
                <a:r>
                  <a:rPr lang="en-US" altLang="pt-BR" sz="2000" dirty="0" err="1" smtClean="0"/>
                  <a:t>pergunta</a:t>
                </a:r>
                <a:r>
                  <a:rPr lang="en-US" altLang="pt-BR" sz="2000" dirty="0" smtClean="0"/>
                  <a:t> 1 – “O </a:t>
                </a:r>
                <a:r>
                  <a:rPr lang="en-US" altLang="pt-BR" sz="2000" dirty="0" err="1" smtClean="0"/>
                  <a:t>modelo</a:t>
                </a:r>
                <a:r>
                  <a:rPr lang="en-US" altLang="pt-BR" sz="2000" dirty="0" smtClean="0"/>
                  <a:t> </a:t>
                </a:r>
                <a:r>
                  <a:rPr lang="en-US" altLang="pt-BR" sz="2000" dirty="0" err="1" smtClean="0"/>
                  <a:t>está</a:t>
                </a:r>
                <a:r>
                  <a:rPr lang="en-US" altLang="pt-BR" sz="2000" dirty="0" smtClean="0"/>
                  <a:t> </a:t>
                </a:r>
                <a:r>
                  <a:rPr lang="en-US" altLang="pt-BR" sz="2000" dirty="0" err="1" smtClean="0"/>
                  <a:t>gerando</a:t>
                </a:r>
                <a:r>
                  <a:rPr lang="en-US" altLang="pt-BR" sz="2000" dirty="0" smtClean="0"/>
                  <a:t> </a:t>
                </a:r>
                <a:r>
                  <a:rPr lang="en-US" altLang="pt-BR" sz="2000" dirty="0" err="1" smtClean="0"/>
                  <a:t>valores</a:t>
                </a:r>
                <a:r>
                  <a:rPr lang="en-US" altLang="pt-BR" sz="2000" dirty="0" smtClean="0"/>
                  <a:t> </a:t>
                </a:r>
                <a:r>
                  <a:rPr lang="en-US" altLang="pt-BR" sz="2000" dirty="0" err="1" smtClean="0"/>
                  <a:t>preditos</a:t>
                </a:r>
                <a:r>
                  <a:rPr lang="en-US" altLang="pt-BR" sz="2000" dirty="0" smtClean="0"/>
                  <a:t> </a:t>
                </a:r>
                <a:r>
                  <a:rPr lang="en-US" altLang="pt-BR" sz="2000" dirty="0" err="1" smtClean="0"/>
                  <a:t>próximos</a:t>
                </a:r>
                <a:r>
                  <a:rPr lang="en-US" altLang="pt-BR" sz="2000" dirty="0" smtClean="0"/>
                  <a:t> dos </a:t>
                </a:r>
                <a:r>
                  <a:rPr lang="en-US" altLang="pt-BR" sz="2000" dirty="0" err="1" smtClean="0"/>
                  <a:t>valores</a:t>
                </a:r>
                <a:r>
                  <a:rPr lang="en-US" altLang="pt-BR" sz="2000" dirty="0" smtClean="0"/>
                  <a:t> </a:t>
                </a:r>
                <a:r>
                  <a:rPr lang="en-US" altLang="pt-BR" sz="2000" dirty="0" err="1" smtClean="0"/>
                  <a:t>observados</a:t>
                </a:r>
                <a:r>
                  <a:rPr lang="en-US" altLang="pt-BR" sz="2000" dirty="0" smtClean="0"/>
                  <a:t>? “</a:t>
                </a:r>
              </a:p>
              <a:p>
                <a:pPr lvl="1" indent="-342900">
                  <a:buFont typeface="+mj-lt"/>
                  <a:buAutoNum type="arabicPeriod"/>
                </a:pPr>
                <a:r>
                  <a:rPr lang="en-US" altLang="pt-BR" sz="1800" b="1" dirty="0" err="1" smtClean="0"/>
                  <a:t>Variância</a:t>
                </a:r>
                <a:r>
                  <a:rPr lang="en-US" altLang="pt-BR" sz="1800" b="1" dirty="0" smtClean="0"/>
                  <a:t> </a:t>
                </a:r>
                <a:r>
                  <a:rPr lang="en-US" altLang="pt-BR" sz="1800" b="1" dirty="0" err="1" smtClean="0"/>
                  <a:t>explicada</a:t>
                </a:r>
                <a:endParaRPr lang="en-US" altLang="pt-BR" sz="1800" b="1" dirty="0" smtClean="0"/>
              </a:p>
              <a:p>
                <a:pPr marL="8001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pt-BR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altLang="pt-B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𝑉𝑎𝑟𝑖𝑎𝑏𝑖𝑙𝑖𝑑𝑎𝑑𝑒</m:t>
                          </m:r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𝑒𝑥𝑝𝑙𝑖𝑐𝑎𝑑𝑎</m:t>
                          </m:r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𝑝𝑒𝑙𝑜</m:t>
                          </m:r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𝑚𝑜𝑑𝑒𝑙𝑜</m:t>
                          </m:r>
                        </m:num>
                        <m:den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𝑉𝑎𝑟𝑖𝑎𝑏𝑖𝑙𝑖𝑑𝑎𝑑𝑒</m:t>
                          </m:r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den>
                      </m:f>
                    </m:oMath>
                  </m:oMathPara>
                </a14:m>
                <a:endParaRPr lang="en-US" altLang="pt-BR" sz="1600" dirty="0"/>
              </a:p>
              <a:p>
                <a:pPr lvl="2" indent="-342900"/>
                <a:r>
                  <a:rPr lang="en-US" altLang="pt-BR" sz="1600" dirty="0" err="1" smtClean="0"/>
                  <a:t>Varia</a:t>
                </a:r>
                <a:r>
                  <a:rPr lang="en-US" altLang="pt-BR" sz="1600" dirty="0" smtClean="0"/>
                  <a:t> entre 0 e 1.	</a:t>
                </a:r>
              </a:p>
              <a:p>
                <a:pPr marL="1714500" lvl="3" indent="-457200"/>
                <a:r>
                  <a:rPr lang="en-US" altLang="pt-BR" sz="1400" dirty="0" err="1" smtClean="0"/>
                  <a:t>Quanto</a:t>
                </a:r>
                <a:r>
                  <a:rPr lang="en-US" altLang="pt-BR" sz="1400" dirty="0" smtClean="0"/>
                  <a:t> </a:t>
                </a:r>
                <a:r>
                  <a:rPr lang="en-US" altLang="pt-BR" sz="1400" dirty="0" err="1" smtClean="0"/>
                  <a:t>mais</a:t>
                </a:r>
                <a:r>
                  <a:rPr lang="en-US" altLang="pt-BR" sz="1400" dirty="0" smtClean="0"/>
                  <a:t> </a:t>
                </a:r>
                <a:r>
                  <a:rPr lang="en-US" altLang="pt-BR" sz="1400" dirty="0" err="1" smtClean="0"/>
                  <a:t>próximo</a:t>
                </a:r>
                <a:r>
                  <a:rPr lang="en-US" altLang="pt-BR" sz="1400" dirty="0" smtClean="0"/>
                  <a:t> de 1 -&gt; </a:t>
                </a:r>
                <a:r>
                  <a:rPr lang="en-US" altLang="pt-BR" sz="1400" dirty="0" err="1" smtClean="0"/>
                  <a:t>Maior</a:t>
                </a:r>
                <a:r>
                  <a:rPr lang="en-US" altLang="pt-BR" sz="1400" dirty="0" smtClean="0"/>
                  <a:t> a </a:t>
                </a:r>
                <a:r>
                  <a:rPr lang="en-US" altLang="pt-BR" sz="1400" dirty="0" err="1" smtClean="0"/>
                  <a:t>a</a:t>
                </a:r>
                <a:r>
                  <a:rPr lang="en-US" altLang="pt-BR" sz="1400" dirty="0" smtClean="0"/>
                  <a:t> </a:t>
                </a:r>
                <a:r>
                  <a:rPr lang="en-US" altLang="pt-BR" sz="1400" dirty="0" err="1" smtClean="0"/>
                  <a:t>variabilidade</a:t>
                </a:r>
                <a:r>
                  <a:rPr lang="en-US" altLang="pt-BR" sz="1400" dirty="0" smtClean="0"/>
                  <a:t> </a:t>
                </a:r>
                <a:r>
                  <a:rPr lang="en-US" altLang="pt-BR" sz="1400" dirty="0" err="1" smtClean="0"/>
                  <a:t>explicada</a:t>
                </a:r>
                <a:endParaRPr lang="en-US" altLang="pt-BR" sz="1400" dirty="0" smtClean="0"/>
              </a:p>
              <a:p>
                <a:pPr marL="400050" lvl="1" indent="0">
                  <a:buNone/>
                </a:pPr>
                <a:r>
                  <a:rPr lang="en-US" altLang="pt-BR" sz="1800" b="1" dirty="0" smtClean="0"/>
                  <a:t>2.   </a:t>
                </a:r>
                <a:r>
                  <a:rPr lang="en-US" altLang="pt-BR" sz="1800" b="1" dirty="0" err="1" smtClean="0"/>
                  <a:t>Escore</a:t>
                </a:r>
                <a:r>
                  <a:rPr lang="en-US" altLang="pt-BR" sz="1800" b="1" dirty="0" smtClean="0"/>
                  <a:t> de Brier</a:t>
                </a:r>
                <a:endParaRPr lang="en-US" altLang="pt-BR" sz="1800" b="1" dirty="0"/>
              </a:p>
              <a:p>
                <a:pPr marL="1257300" lvl="2" indent="-457200"/>
                <a:r>
                  <a:rPr lang="en-US" altLang="pt-BR" sz="1600" dirty="0" err="1" smtClean="0"/>
                  <a:t>Apenas</a:t>
                </a:r>
                <a:r>
                  <a:rPr lang="en-US" altLang="pt-BR" sz="1600" dirty="0" smtClean="0"/>
                  <a:t> para </a:t>
                </a:r>
                <a:r>
                  <a:rPr lang="en-US" altLang="pt-BR" sz="1600" dirty="0" err="1" smtClean="0"/>
                  <a:t>variáveis</a:t>
                </a:r>
                <a:r>
                  <a:rPr lang="en-US" altLang="pt-BR" sz="1600" dirty="0" smtClean="0"/>
                  <a:t> </a:t>
                </a:r>
                <a:r>
                  <a:rPr lang="en-US" altLang="pt-BR" sz="1600" dirty="0" err="1" smtClean="0"/>
                  <a:t>binárias</a:t>
                </a:r>
                <a:endParaRPr lang="en-US" altLang="pt-BR" sz="1600" dirty="0" smtClean="0"/>
              </a:p>
              <a:p>
                <a:pPr marL="1257300" lvl="3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sz="1400" b="0" i="1" smtClean="0">
                          <a:latin typeface="Cambria Math" panose="02040503050406030204" pitchFamily="18" charset="0"/>
                        </a:rPr>
                        <m:t>𝐵𝑟𝑖𝑒𝑟</m:t>
                      </m:r>
                      <m:r>
                        <a:rPr lang="pt-BR" altLang="pt-B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altLang="pt-B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pt-BR" sz="1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pt-BR" altLang="pt-BR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 </m:t>
                          </m:r>
                        </m:e>
                      </m:nary>
                      <m:sSup>
                        <m:sSupPr>
                          <m:ctrlP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acc>
                            <m:accPr>
                              <m:chr m:val="̂"/>
                              <m:ctrlPr>
                                <a:rPr lang="pt-BR" alt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alt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alt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pt-BR" alt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altLang="pt-BR" sz="1400" b="0" i="1" smtClean="0">
                          <a:latin typeface="Cambria Math" panose="02040503050406030204" pitchFamily="18" charset="0"/>
                        </a:rPr>
                        <m:t>+(1−</m:t>
                      </m:r>
                      <m:sSub>
                        <m:sSubPr>
                          <m:ctrlP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BR" altLang="pt-BR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pt-BR" altLang="pt-B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BR" alt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pt-BR" altLang="pt-B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pt-BR" alt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alt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pt-BR" altLang="pt-B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  <m:sup>
                          <m:r>
                            <a:rPr lang="pt-BR" altLang="pt-B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pt-BR" sz="1400" dirty="0" smtClean="0"/>
              </a:p>
              <a:p>
                <a:pPr lvl="2" indent="-342900"/>
                <a:r>
                  <a:rPr lang="en-US" altLang="pt-BR" sz="1600" dirty="0" err="1" smtClean="0"/>
                  <a:t>Varia</a:t>
                </a:r>
                <a:r>
                  <a:rPr lang="en-US" altLang="pt-BR" sz="1600" dirty="0"/>
                  <a:t> </a:t>
                </a:r>
                <a:r>
                  <a:rPr lang="en-US" altLang="pt-BR" sz="1600" dirty="0" smtClean="0"/>
                  <a:t>entre 0 e 1</a:t>
                </a:r>
              </a:p>
              <a:p>
                <a:pPr lvl="3" indent="-342900"/>
                <a:r>
                  <a:rPr lang="en-US" altLang="pt-BR" sz="1400" dirty="0" err="1" smtClean="0"/>
                  <a:t>Quanto</a:t>
                </a:r>
                <a:r>
                  <a:rPr lang="en-US" altLang="pt-BR" sz="1400" dirty="0" smtClean="0"/>
                  <a:t> </a:t>
                </a:r>
                <a:r>
                  <a:rPr lang="en-US" altLang="pt-BR" sz="1400" dirty="0" err="1" smtClean="0"/>
                  <a:t>mais</a:t>
                </a:r>
                <a:r>
                  <a:rPr lang="en-US" altLang="pt-BR" sz="1400" dirty="0" smtClean="0"/>
                  <a:t> </a:t>
                </a:r>
                <a:r>
                  <a:rPr lang="en-US" altLang="pt-BR" sz="1400" dirty="0" err="1" smtClean="0"/>
                  <a:t>próximo</a:t>
                </a:r>
                <a:r>
                  <a:rPr lang="en-US" altLang="pt-BR" sz="1400" dirty="0" smtClean="0"/>
                  <a:t> de 0 -&gt; </a:t>
                </a:r>
                <a:r>
                  <a:rPr lang="en-US" altLang="pt-BR" sz="1400" dirty="0" err="1" smtClean="0"/>
                  <a:t>Melhor</a:t>
                </a:r>
                <a:r>
                  <a:rPr lang="en-US" altLang="pt-BR" sz="1400" dirty="0" smtClean="0"/>
                  <a:t> o </a:t>
                </a:r>
                <a:r>
                  <a:rPr lang="en-US" altLang="pt-BR" sz="1400" dirty="0" err="1" smtClean="0"/>
                  <a:t>ajuste</a:t>
                </a:r>
                <a:r>
                  <a:rPr lang="en-US" altLang="pt-BR" sz="1400" dirty="0" smtClean="0"/>
                  <a:t> do </a:t>
                </a:r>
                <a:r>
                  <a:rPr lang="en-US" altLang="pt-BR" sz="1400" dirty="0" err="1" smtClean="0"/>
                  <a:t>modelo</a:t>
                </a:r>
                <a:endParaRPr lang="en-US" altLang="pt-BR" sz="1400" dirty="0" smtClean="0"/>
              </a:p>
              <a:p>
                <a:pPr lvl="3" indent="-342900"/>
                <a:r>
                  <a:rPr lang="en-US" altLang="pt-BR" sz="1400" dirty="0" err="1" smtClean="0"/>
                  <a:t>Desvantagem</a:t>
                </a:r>
                <a:r>
                  <a:rPr lang="en-US" altLang="pt-BR" sz="1400" dirty="0" smtClean="0"/>
                  <a:t>: </a:t>
                </a:r>
                <a:r>
                  <a:rPr lang="en-US" altLang="pt-BR" sz="1400" dirty="0" err="1" smtClean="0"/>
                  <a:t>Depende</a:t>
                </a:r>
                <a:r>
                  <a:rPr lang="en-US" altLang="pt-BR" sz="1400" dirty="0" smtClean="0"/>
                  <a:t> da </a:t>
                </a:r>
                <a:r>
                  <a:rPr lang="en-US" altLang="pt-BR" sz="1400" dirty="0" err="1" smtClean="0"/>
                  <a:t>prevalência</a:t>
                </a:r>
                <a:endParaRPr lang="en-US" altLang="pt-BR" sz="1400" dirty="0" smtClean="0"/>
              </a:p>
              <a:p>
                <a:pPr marL="400050" lvl="1" indent="0">
                  <a:buNone/>
                </a:pPr>
                <a:r>
                  <a:rPr lang="en-US" altLang="pt-BR" sz="1800" b="1" dirty="0" smtClean="0"/>
                  <a:t>3.   </a:t>
                </a:r>
                <a:r>
                  <a:rPr lang="en-US" altLang="pt-BR" sz="1800" b="1" dirty="0" err="1" smtClean="0"/>
                  <a:t>Escore</a:t>
                </a:r>
                <a:r>
                  <a:rPr lang="en-US" altLang="pt-BR" sz="1800" b="1" dirty="0" smtClean="0"/>
                  <a:t> de Brier </a:t>
                </a:r>
                <a:r>
                  <a:rPr lang="en-US" altLang="pt-BR" sz="1800" b="1" dirty="0" err="1" smtClean="0"/>
                  <a:t>Padronizado</a:t>
                </a:r>
                <a:endParaRPr lang="en-US" altLang="pt-BR" sz="1800" b="1" dirty="0" smtClean="0"/>
              </a:p>
              <a:p>
                <a:pPr marL="8001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altLang="pt-B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1600" b="0" i="1" smtClean="0">
                              <a:latin typeface="Cambria Math" panose="02040503050406030204" pitchFamily="18" charset="0"/>
                            </a:rPr>
                            <m:t>𝐵𝑟𝑖𝑒𝑟</m:t>
                          </m:r>
                        </m:e>
                        <m:sub>
                          <m:r>
                            <a:rPr lang="pt-BR" altLang="pt-BR" sz="1600" b="0" i="1" smtClean="0">
                              <a:latin typeface="Cambria Math" panose="02040503050406030204" pitchFamily="18" charset="0"/>
                            </a:rPr>
                            <m:t>𝑝𝑎𝑑</m:t>
                          </m:r>
                        </m:sub>
                      </m:sSub>
                      <m:r>
                        <a:rPr lang="pt-BR" altLang="pt-BR" sz="16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type m:val="skw"/>
                          <m:ctrlPr>
                            <a:rPr lang="pt-BR" altLang="pt-B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altLang="pt-BR" sz="1600" b="0" i="1" smtClean="0">
                              <a:latin typeface="Cambria Math" panose="02040503050406030204" pitchFamily="18" charset="0"/>
                            </a:rPr>
                            <m:t>𝐵𝑟𝑖𝑒𝑟</m:t>
                          </m:r>
                        </m:num>
                        <m:den>
                          <m:sSub>
                            <m:sSubPr>
                              <m:ctrlPr>
                                <a:rPr lang="pt-BR" altLang="pt-B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pt-BR" sz="1600" b="0" i="1" smtClean="0">
                                  <a:latin typeface="Cambria Math" panose="02040503050406030204" pitchFamily="18" charset="0"/>
                                </a:rPr>
                                <m:t>𝐵𝑟𝑖𝑒𝑟</m:t>
                              </m:r>
                            </m:e>
                            <m:sub>
                              <m:r>
                                <a:rPr lang="pt-BR" altLang="pt-BR" sz="1600" b="0" i="1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pt-BR" sz="1600" dirty="0" smtClean="0"/>
              </a:p>
              <a:p>
                <a:pPr lvl="2" indent="-342900"/>
                <a:r>
                  <a:rPr lang="en-US" altLang="pt-BR" sz="1600" dirty="0" err="1" smtClean="0"/>
                  <a:t>Varia</a:t>
                </a:r>
                <a:r>
                  <a:rPr lang="en-US" altLang="pt-BR" sz="1600" dirty="0" smtClean="0"/>
                  <a:t> entre 0 e 1</a:t>
                </a:r>
              </a:p>
              <a:p>
                <a:pPr lvl="3" indent="-342900"/>
                <a:r>
                  <a:rPr lang="en-US" altLang="pt-BR" sz="1400" dirty="0" err="1" smtClean="0"/>
                  <a:t>Quanto</a:t>
                </a:r>
                <a:r>
                  <a:rPr lang="en-US" altLang="pt-BR" sz="1400" dirty="0" smtClean="0"/>
                  <a:t> </a:t>
                </a:r>
                <a:r>
                  <a:rPr lang="en-US" altLang="pt-BR" sz="1400" dirty="0" err="1" smtClean="0"/>
                  <a:t>mais</a:t>
                </a:r>
                <a:r>
                  <a:rPr lang="en-US" altLang="pt-BR" sz="1400" dirty="0" smtClean="0"/>
                  <a:t> </a:t>
                </a:r>
                <a:r>
                  <a:rPr lang="en-US" altLang="pt-BR" sz="1400" dirty="0" err="1" smtClean="0"/>
                  <a:t>próximo</a:t>
                </a:r>
                <a:r>
                  <a:rPr lang="en-US" altLang="pt-BR" sz="1400" dirty="0" smtClean="0"/>
                  <a:t> de 0 -&gt; </a:t>
                </a:r>
                <a:r>
                  <a:rPr lang="en-US" altLang="pt-BR" sz="1400" dirty="0" err="1" smtClean="0"/>
                  <a:t>Melhor</a:t>
                </a:r>
                <a:r>
                  <a:rPr lang="en-US" altLang="pt-BR" sz="1400" dirty="0" smtClean="0"/>
                  <a:t> o </a:t>
                </a:r>
                <a:r>
                  <a:rPr lang="en-US" altLang="pt-BR" sz="1400" dirty="0" err="1" smtClean="0"/>
                  <a:t>ajuste</a:t>
                </a:r>
                <a:r>
                  <a:rPr lang="en-US" altLang="pt-BR" sz="1400" dirty="0" smtClean="0"/>
                  <a:t> do </a:t>
                </a:r>
                <a:r>
                  <a:rPr lang="en-US" altLang="pt-BR" sz="1400" dirty="0" err="1" smtClean="0"/>
                  <a:t>modelo</a:t>
                </a:r>
                <a:endParaRPr lang="en-US" altLang="pt-BR" sz="1400" dirty="0" smtClean="0"/>
              </a:p>
              <a:p>
                <a:pPr marL="1257300" lvl="3" indent="0">
                  <a:buNone/>
                </a:pPr>
                <a:endParaRPr lang="en-US" altLang="pt-BR" sz="1400" dirty="0" smtClean="0"/>
              </a:p>
            </p:txBody>
          </p:sp>
        </mc:Choice>
        <mc:Fallback xmlns="">
          <p:sp>
            <p:nvSpPr>
              <p:cNvPr id="6147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7688" y="1173137"/>
                <a:ext cx="8686800" cy="5280199"/>
              </a:xfrm>
              <a:blipFill rotWithShape="0">
                <a:blip r:embed="rId2"/>
                <a:stretch>
                  <a:fillRect l="-632" t="-577" b="-173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en-US" sz="1200" dirty="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652773" y="548680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b="1" dirty="0" err="1" smtClean="0"/>
              <a:t>Medidas</a:t>
            </a:r>
            <a:r>
              <a:rPr lang="en-US" altLang="pt-BR" b="1" dirty="0" smtClean="0"/>
              <a:t> </a:t>
            </a:r>
            <a:r>
              <a:rPr lang="en-US" altLang="pt-BR" b="1" dirty="0" err="1" smtClean="0"/>
              <a:t>gerais</a:t>
            </a:r>
            <a:r>
              <a:rPr lang="en-US" altLang="pt-BR" b="1" dirty="0" smtClean="0"/>
              <a:t> de </a:t>
            </a:r>
            <a:r>
              <a:rPr lang="en-US" altLang="pt-BR" b="1" dirty="0" err="1" smtClean="0"/>
              <a:t>desempenho</a:t>
            </a:r>
            <a:endParaRPr lang="en-US" alt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277688" y="1749201"/>
            <a:ext cx="8686800" cy="5280199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altLang="pt-BR" sz="2400" dirty="0" err="1" smtClean="0"/>
              <a:t>Desempenho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aparente</a:t>
            </a:r>
            <a:endParaRPr lang="en-US" altLang="pt-BR" sz="2400" dirty="0" smtClean="0"/>
          </a:p>
          <a:p>
            <a:pPr marL="1143000" lvl="1" indent="-742950"/>
            <a:r>
              <a:rPr lang="en-US" altLang="pt-BR" sz="2000" dirty="0" smtClean="0"/>
              <a:t>As </a:t>
            </a:r>
            <a:r>
              <a:rPr lang="en-US" altLang="pt-BR" sz="2000" dirty="0" err="1" smtClean="0"/>
              <a:t>medidas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gerais</a:t>
            </a:r>
            <a:r>
              <a:rPr lang="en-US" altLang="pt-BR" sz="2000" dirty="0" smtClean="0"/>
              <a:t> para o </a:t>
            </a:r>
            <a:r>
              <a:rPr lang="en-US" altLang="pt-BR" sz="2000" dirty="0" err="1" smtClean="0"/>
              <a:t>modelo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ajustado</a:t>
            </a:r>
            <a:endParaRPr lang="en-US" altLang="pt-BR" sz="2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altLang="pt-BR" sz="2400" dirty="0" err="1" smtClean="0"/>
              <a:t>Desempenho</a:t>
            </a:r>
            <a:r>
              <a:rPr lang="en-US" altLang="pt-BR" sz="2400" dirty="0" smtClean="0"/>
              <a:t> para </a:t>
            </a:r>
            <a:r>
              <a:rPr lang="en-US" altLang="pt-BR" sz="2400" dirty="0" err="1" smtClean="0"/>
              <a:t>validade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interna</a:t>
            </a:r>
            <a:endParaRPr lang="en-US" altLang="pt-BR" sz="2400" dirty="0" smtClean="0"/>
          </a:p>
          <a:p>
            <a:pPr marL="1143000" lvl="1" indent="-742950"/>
            <a:r>
              <a:rPr lang="en-US" altLang="pt-BR" sz="2000" dirty="0" err="1" smtClean="0"/>
              <a:t>Métodos</a:t>
            </a:r>
            <a:r>
              <a:rPr lang="en-US" altLang="pt-BR" sz="2000" dirty="0" smtClean="0"/>
              <a:t> bootstrap</a:t>
            </a:r>
          </a:p>
          <a:p>
            <a:pPr marL="1543050" lvl="2" indent="-742950"/>
            <a:r>
              <a:rPr lang="en-US" altLang="pt-BR" sz="1800" dirty="0" err="1" smtClean="0"/>
              <a:t>Responde</a:t>
            </a:r>
            <a:r>
              <a:rPr lang="en-US" altLang="pt-BR" sz="1800" dirty="0" smtClean="0"/>
              <a:t> a </a:t>
            </a:r>
            <a:r>
              <a:rPr lang="en-US" altLang="pt-BR" sz="1800" dirty="0" err="1"/>
              <a:t>p</a:t>
            </a:r>
            <a:r>
              <a:rPr lang="en-US" altLang="pt-BR" sz="1800" dirty="0" err="1" smtClean="0"/>
              <a:t>ergunta</a:t>
            </a:r>
            <a:r>
              <a:rPr lang="en-US" altLang="pt-BR" sz="1800" dirty="0" smtClean="0"/>
              <a:t> 2: “Como </a:t>
            </a:r>
            <a:r>
              <a:rPr lang="en-US" altLang="pt-BR" sz="1800" dirty="0" err="1" smtClean="0"/>
              <a:t>seria</a:t>
            </a:r>
            <a:r>
              <a:rPr lang="en-US" altLang="pt-BR" sz="1800" dirty="0" smtClean="0"/>
              <a:t> o </a:t>
            </a:r>
            <a:r>
              <a:rPr lang="en-US" altLang="pt-BR" sz="1800" dirty="0" err="1" smtClean="0"/>
              <a:t>desempenho</a:t>
            </a:r>
            <a:r>
              <a:rPr lang="en-US" altLang="pt-BR" sz="1800" dirty="0" smtClean="0"/>
              <a:t> do </a:t>
            </a:r>
            <a:r>
              <a:rPr lang="en-US" altLang="pt-BR" sz="1800" dirty="0" err="1" smtClean="0"/>
              <a:t>modelo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em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outras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amostras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semelhantes</a:t>
            </a:r>
            <a:r>
              <a:rPr lang="en-US" altLang="pt-BR" sz="1800" dirty="0" smtClean="0"/>
              <a:t> a </a:t>
            </a:r>
            <a:r>
              <a:rPr lang="en-US" altLang="pt-BR" sz="1800" dirty="0" err="1" smtClean="0"/>
              <a:t>minha</a:t>
            </a:r>
            <a:r>
              <a:rPr lang="en-US" altLang="pt-BR" sz="1800" dirty="0" smtClean="0"/>
              <a:t>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pt-BR" sz="2400" dirty="0" err="1" smtClean="0"/>
              <a:t>Desempenho</a:t>
            </a:r>
            <a:r>
              <a:rPr lang="en-US" altLang="pt-BR" sz="2400" dirty="0" smtClean="0"/>
              <a:t> para </a:t>
            </a:r>
            <a:r>
              <a:rPr lang="en-US" altLang="pt-BR" sz="2400" dirty="0" err="1" smtClean="0"/>
              <a:t>validade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externa</a:t>
            </a:r>
            <a:endParaRPr lang="en-US" altLang="pt-BR" sz="2400" dirty="0" smtClean="0"/>
          </a:p>
          <a:p>
            <a:pPr marL="1143000" lvl="1" indent="-742950"/>
            <a:r>
              <a:rPr lang="en-US" altLang="pt-BR" sz="2000" dirty="0" err="1" smtClean="0"/>
              <a:t>Utilizando</a:t>
            </a:r>
            <a:r>
              <a:rPr lang="en-US" altLang="pt-BR" sz="2000" dirty="0" smtClean="0"/>
              <a:t> dados de outros </a:t>
            </a:r>
            <a:r>
              <a:rPr lang="en-US" altLang="pt-BR" sz="2000" dirty="0" err="1" smtClean="0"/>
              <a:t>estudos</a:t>
            </a:r>
            <a:endParaRPr lang="en-US" altLang="pt-BR" sz="2000" dirty="0" smtClean="0"/>
          </a:p>
          <a:p>
            <a:pPr marL="1543050" lvl="2" indent="-742950"/>
            <a:r>
              <a:rPr lang="en-US" altLang="pt-BR" sz="1800" dirty="0" err="1" smtClean="0"/>
              <a:t>Reponde</a:t>
            </a:r>
            <a:r>
              <a:rPr lang="en-US" altLang="pt-BR" sz="1800" dirty="0" smtClean="0"/>
              <a:t> a </a:t>
            </a:r>
            <a:r>
              <a:rPr lang="en-US" altLang="pt-BR" sz="1800" dirty="0" err="1" smtClean="0"/>
              <a:t>pergunta</a:t>
            </a:r>
            <a:r>
              <a:rPr lang="en-US" altLang="pt-BR" sz="1800" dirty="0" smtClean="0"/>
              <a:t> 3: “Como </a:t>
            </a:r>
            <a:r>
              <a:rPr lang="en-US" altLang="pt-BR" sz="1800" dirty="0" err="1" smtClean="0"/>
              <a:t>seria</a:t>
            </a:r>
            <a:r>
              <a:rPr lang="en-US" altLang="pt-BR" sz="1800" dirty="0" smtClean="0"/>
              <a:t> o </a:t>
            </a:r>
            <a:r>
              <a:rPr lang="en-US" altLang="pt-BR" sz="1800" dirty="0" err="1" smtClean="0"/>
              <a:t>desempenho</a:t>
            </a:r>
            <a:r>
              <a:rPr lang="en-US" altLang="pt-BR" sz="1800" dirty="0" smtClean="0"/>
              <a:t> do </a:t>
            </a:r>
            <a:r>
              <a:rPr lang="en-US" altLang="pt-BR" sz="1800" dirty="0" err="1" smtClean="0"/>
              <a:t>modelo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em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outras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amostras</a:t>
            </a:r>
            <a:r>
              <a:rPr lang="en-US" altLang="pt-BR" sz="1800" dirty="0" smtClean="0"/>
              <a:t> </a:t>
            </a:r>
            <a:r>
              <a:rPr lang="en-US" altLang="pt-BR" sz="1800" dirty="0" err="1" smtClean="0"/>
              <a:t>externas</a:t>
            </a:r>
            <a:r>
              <a:rPr lang="en-US" altLang="pt-BR" sz="1800" dirty="0" smtClean="0"/>
              <a:t>?”</a:t>
            </a:r>
          </a:p>
          <a:p>
            <a:pPr marL="1543050" lvl="2" indent="-742950"/>
            <a:endParaRPr lang="en-US" altLang="pt-BR" sz="1800" dirty="0" smtClean="0"/>
          </a:p>
          <a:p>
            <a:pPr marL="742950" indent="-742950">
              <a:buFont typeface="+mj-lt"/>
              <a:buAutoNum type="arabicPeriod"/>
            </a:pPr>
            <a:endParaRPr lang="en-US" altLang="pt-BR" sz="2400" dirty="0" smtClean="0"/>
          </a:p>
          <a:p>
            <a:pPr marL="1543050" lvl="2" indent="-742950"/>
            <a:endParaRPr lang="en-US" altLang="pt-BR" sz="18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en-US" sz="1200" dirty="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652773" y="548680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b="1" dirty="0" err="1" smtClean="0"/>
              <a:t>Medidas</a:t>
            </a:r>
            <a:r>
              <a:rPr lang="en-US" altLang="pt-BR" b="1" dirty="0" smtClean="0"/>
              <a:t> </a:t>
            </a:r>
            <a:r>
              <a:rPr lang="en-US" altLang="pt-BR" b="1" dirty="0" err="1" smtClean="0"/>
              <a:t>gerais</a:t>
            </a:r>
            <a:r>
              <a:rPr lang="en-US" altLang="pt-BR" b="1" dirty="0" smtClean="0"/>
              <a:t> de </a:t>
            </a:r>
            <a:r>
              <a:rPr lang="en-US" altLang="pt-BR" b="1" dirty="0" err="1" smtClean="0"/>
              <a:t>desempenho</a:t>
            </a:r>
            <a:endParaRPr lang="en-US" altLang="pt-BR" b="1" dirty="0"/>
          </a:p>
        </p:txBody>
      </p:sp>
    </p:spTree>
    <p:extLst>
      <p:ext uri="{BB962C8B-B14F-4D97-AF65-F5344CB8AC3E}">
        <p14:creationId xmlns:p14="http://schemas.microsoft.com/office/powerpoint/2010/main" val="368240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en-US" sz="1200" dirty="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621817" y="959919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sz="2400" b="1" dirty="0" err="1" smtClean="0"/>
              <a:t>Exemplo</a:t>
            </a:r>
            <a:r>
              <a:rPr lang="en-US" altLang="pt-BR" sz="2400" b="1" dirty="0" smtClean="0"/>
              <a:t>: </a:t>
            </a:r>
            <a:r>
              <a:rPr lang="pt-BR" altLang="pt-BR" sz="2400" b="1" dirty="0" smtClean="0"/>
              <a:t>Probabilidade </a:t>
            </a:r>
            <a:r>
              <a:rPr lang="pt-BR" altLang="pt-BR" sz="2400" b="1" dirty="0"/>
              <a:t>de ter apenas tecido benigno em pacientes tratados com </a:t>
            </a:r>
            <a:r>
              <a:rPr lang="pt-BR" altLang="pt-BR" sz="2400" b="1" dirty="0" err="1"/>
              <a:t>quimio</a:t>
            </a:r>
            <a:r>
              <a:rPr lang="pt-BR" altLang="pt-BR" sz="2400" b="1" dirty="0"/>
              <a:t> para câncer testicular</a:t>
            </a:r>
          </a:p>
          <a:p>
            <a:pPr marL="400050" lvl="1" indent="0" algn="ctr">
              <a:lnSpc>
                <a:spcPct val="90000"/>
              </a:lnSpc>
              <a:buNone/>
              <a:defRPr/>
            </a:pPr>
            <a:endParaRPr lang="en-US" altLang="pt-BR" sz="2400" b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4528642"/>
            <a:ext cx="8229600" cy="1833067"/>
          </a:xfrm>
        </p:spPr>
        <p:txBody>
          <a:bodyPr/>
          <a:lstStyle/>
          <a:p>
            <a:r>
              <a:rPr lang="pt-BR" sz="2400" dirty="0" smtClean="0"/>
              <a:t>Validação interna: OK – Baixo otimismo.</a:t>
            </a:r>
          </a:p>
          <a:p>
            <a:r>
              <a:rPr lang="pt-BR" sz="2400" dirty="0" smtClean="0"/>
              <a:t>Validação externa: talvez precise de alguma correção (</a:t>
            </a:r>
            <a:r>
              <a:rPr lang="pt-BR" sz="2400" dirty="0" err="1" smtClean="0"/>
              <a:t>shrinkage</a:t>
            </a:r>
            <a:r>
              <a:rPr lang="pt-BR" sz="2400" dirty="0" smtClean="0"/>
              <a:t>).</a:t>
            </a:r>
            <a:endParaRPr lang="pt-BR" sz="24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59" y="1845838"/>
            <a:ext cx="8341413" cy="251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5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pt-BR" sz="2400" dirty="0" smtClean="0"/>
              <a:t>Para um </a:t>
            </a:r>
            <a:r>
              <a:rPr lang="en-US" altLang="pt-BR" sz="2400" dirty="0" err="1" smtClean="0"/>
              <a:t>modelo</a:t>
            </a:r>
            <a:r>
              <a:rPr lang="en-US" altLang="pt-BR" sz="2400" dirty="0" smtClean="0"/>
              <a:t> com </a:t>
            </a:r>
            <a:r>
              <a:rPr lang="en-US" altLang="pt-BR" sz="2400" dirty="0" err="1" smtClean="0"/>
              <a:t>variável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dicotômica</a:t>
            </a:r>
            <a:r>
              <a:rPr lang="en-US" altLang="pt-BR" sz="2400" dirty="0" smtClean="0"/>
              <a:t>:</a:t>
            </a:r>
          </a:p>
          <a:p>
            <a:pPr lvl="1"/>
            <a:r>
              <a:rPr lang="en-US" altLang="pt-BR" sz="2000" dirty="0" err="1" smtClean="0"/>
              <a:t>Avalia</a:t>
            </a:r>
            <a:r>
              <a:rPr lang="en-US" altLang="pt-BR" sz="2000" dirty="0" smtClean="0"/>
              <a:t> a </a:t>
            </a:r>
            <a:r>
              <a:rPr lang="en-US" altLang="pt-BR" sz="2000" dirty="0" err="1" smtClean="0"/>
              <a:t>capacidade</a:t>
            </a:r>
            <a:r>
              <a:rPr lang="en-US" altLang="pt-BR" sz="2000" dirty="0" smtClean="0"/>
              <a:t> do </a:t>
            </a:r>
            <a:r>
              <a:rPr lang="en-US" altLang="pt-BR" sz="2000" dirty="0" err="1" smtClean="0"/>
              <a:t>modelo</a:t>
            </a:r>
            <a:r>
              <a:rPr lang="en-US" altLang="pt-BR" sz="2000" dirty="0"/>
              <a:t> </a:t>
            </a:r>
            <a:r>
              <a:rPr lang="en-US" altLang="pt-BR" sz="2000" dirty="0" smtClean="0"/>
              <a:t>de </a:t>
            </a:r>
            <a:r>
              <a:rPr lang="en-US" altLang="pt-BR" sz="2000" dirty="0" err="1" smtClean="0"/>
              <a:t>discriminar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aqueles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que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tiveram</a:t>
            </a:r>
            <a:r>
              <a:rPr lang="en-US" altLang="pt-BR" sz="2000" dirty="0" smtClean="0"/>
              <a:t> o </a:t>
            </a:r>
            <a:r>
              <a:rPr lang="en-US" altLang="pt-BR" sz="2000" dirty="0" err="1" smtClean="0"/>
              <a:t>desfecho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em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relação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aos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que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não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tiveram</a:t>
            </a:r>
            <a:r>
              <a:rPr lang="en-US" altLang="pt-BR" sz="2000" dirty="0" smtClean="0"/>
              <a:t>.</a:t>
            </a:r>
          </a:p>
          <a:p>
            <a:r>
              <a:rPr lang="en-US" altLang="pt-BR" sz="2400" dirty="0" smtClean="0"/>
              <a:t>Para um </a:t>
            </a:r>
            <a:r>
              <a:rPr lang="en-US" altLang="pt-BR" sz="2400" dirty="0" err="1" smtClean="0"/>
              <a:t>modelo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sobrevivência</a:t>
            </a:r>
            <a:r>
              <a:rPr lang="en-US" altLang="pt-BR" sz="2400" dirty="0" smtClean="0"/>
              <a:t>:</a:t>
            </a:r>
          </a:p>
          <a:p>
            <a:pPr lvl="1"/>
            <a:r>
              <a:rPr lang="en-US" altLang="pt-BR" sz="2000" dirty="0" err="1" smtClean="0"/>
              <a:t>Avalia</a:t>
            </a:r>
            <a:r>
              <a:rPr lang="en-US" altLang="pt-BR" sz="2000" dirty="0" smtClean="0"/>
              <a:t> a </a:t>
            </a:r>
            <a:r>
              <a:rPr lang="en-US" altLang="pt-BR" sz="2000" dirty="0" err="1" smtClean="0"/>
              <a:t>capacidade</a:t>
            </a:r>
            <a:r>
              <a:rPr lang="en-US" altLang="pt-BR" sz="2000" dirty="0" smtClean="0"/>
              <a:t> do </a:t>
            </a:r>
            <a:r>
              <a:rPr lang="en-US" altLang="pt-BR" sz="2000" dirty="0" err="1" smtClean="0"/>
              <a:t>modelo</a:t>
            </a:r>
            <a:r>
              <a:rPr lang="en-US" altLang="pt-BR" sz="2000" dirty="0" smtClean="0"/>
              <a:t> de </a:t>
            </a:r>
            <a:r>
              <a:rPr lang="en-US" altLang="pt-BR" sz="2000" dirty="0" err="1" smtClean="0"/>
              <a:t>discriminar</a:t>
            </a:r>
            <a:r>
              <a:rPr lang="en-US" altLang="pt-BR" sz="2000" dirty="0" smtClean="0"/>
              <a:t> 2 a 2 </a:t>
            </a:r>
            <a:r>
              <a:rPr lang="en-US" altLang="pt-BR" sz="2000" dirty="0" err="1" smtClean="0"/>
              <a:t>quem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teve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menos</a:t>
            </a:r>
            <a:r>
              <a:rPr lang="en-US" altLang="pt-BR" sz="2000" dirty="0" smtClean="0"/>
              <a:t> tempo </a:t>
            </a:r>
            <a:r>
              <a:rPr lang="en-US" altLang="pt-BR" sz="2000" dirty="0" err="1" smtClean="0"/>
              <a:t>até</a:t>
            </a:r>
            <a:r>
              <a:rPr lang="en-US" altLang="pt-BR" sz="2000" dirty="0" smtClean="0"/>
              <a:t> o </a:t>
            </a:r>
            <a:r>
              <a:rPr lang="en-US" altLang="pt-BR" sz="2000" dirty="0" err="1" smtClean="0"/>
              <a:t>evento</a:t>
            </a:r>
            <a:r>
              <a:rPr lang="en-US" altLang="pt-BR" sz="2000" dirty="0" smtClean="0"/>
              <a:t> e </a:t>
            </a:r>
            <a:r>
              <a:rPr lang="en-US" altLang="pt-BR" sz="2000" dirty="0" err="1" smtClean="0"/>
              <a:t>quem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teve</a:t>
            </a:r>
            <a:r>
              <a:rPr lang="en-US" altLang="pt-BR" sz="2000" dirty="0" smtClean="0"/>
              <a:t> </a:t>
            </a:r>
            <a:r>
              <a:rPr lang="en-US" altLang="pt-BR" sz="2000" dirty="0" err="1" smtClean="0"/>
              <a:t>mais</a:t>
            </a:r>
            <a:r>
              <a:rPr lang="en-US" altLang="pt-BR" sz="2000" dirty="0" smtClean="0"/>
              <a:t>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pt-BR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pt-BR" sz="2400" dirty="0" err="1"/>
              <a:t>Responde</a:t>
            </a:r>
            <a:r>
              <a:rPr lang="en-US" altLang="pt-BR" sz="2400" dirty="0"/>
              <a:t> a </a:t>
            </a:r>
            <a:r>
              <a:rPr lang="en-US" altLang="pt-BR" sz="2400" dirty="0" err="1"/>
              <a:t>pergunta</a:t>
            </a:r>
            <a:r>
              <a:rPr lang="en-US" altLang="pt-BR" sz="2400" dirty="0"/>
              <a:t> 4: “</a:t>
            </a:r>
            <a:r>
              <a:rPr lang="en-US" altLang="pt-BR" sz="2400" dirty="0" err="1"/>
              <a:t>Qual</a:t>
            </a:r>
            <a:r>
              <a:rPr lang="en-US" altLang="pt-BR" sz="2400" dirty="0"/>
              <a:t> é a </a:t>
            </a:r>
            <a:r>
              <a:rPr lang="en-US" altLang="pt-BR" sz="2400" dirty="0" err="1"/>
              <a:t>capacidade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discriminativa</a:t>
            </a:r>
            <a:r>
              <a:rPr lang="en-US" altLang="pt-BR" sz="2400" dirty="0"/>
              <a:t> do </a:t>
            </a:r>
            <a:r>
              <a:rPr lang="en-US" altLang="pt-BR" sz="2400" dirty="0" err="1"/>
              <a:t>modelo</a:t>
            </a:r>
            <a:r>
              <a:rPr lang="en-US" altLang="pt-BR" sz="2400" dirty="0"/>
              <a:t>?”</a:t>
            </a:r>
          </a:p>
          <a:p>
            <a:endParaRPr lang="en-US" altLang="pt-BR" sz="2400" dirty="0" smtClean="0"/>
          </a:p>
          <a:p>
            <a:endParaRPr lang="en-US" altLang="pt-BR" sz="24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18</a:t>
            </a:r>
            <a:endParaRPr lang="pt-BR" dirty="0"/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5A0526-8DA6-4EA4-B049-4717BAA0A26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pt-BR" sz="2000" b="1" dirty="0" err="1" smtClean="0"/>
              <a:t>Avaliação</a:t>
            </a:r>
            <a:r>
              <a:rPr lang="en-US" altLang="pt-BR" sz="2000" b="1" dirty="0" smtClean="0"/>
              <a:t> da performance do </a:t>
            </a:r>
            <a:r>
              <a:rPr lang="en-US" altLang="pt-BR" sz="2000" b="1" dirty="0" err="1" smtClean="0"/>
              <a:t>modelo</a:t>
            </a:r>
            <a:r>
              <a:rPr lang="en-US" altLang="pt-BR" sz="2000" b="1" dirty="0" smtClean="0"/>
              <a:t> (Cap 15)</a:t>
            </a:r>
          </a:p>
        </p:txBody>
      </p:sp>
      <p:sp>
        <p:nvSpPr>
          <p:cNvPr id="10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lvl="1" indent="0" algn="ctr">
              <a:lnSpc>
                <a:spcPct val="90000"/>
              </a:lnSpc>
              <a:buNone/>
              <a:defRPr/>
            </a:pPr>
            <a:r>
              <a:rPr lang="en-US" altLang="pt-BR" b="1" dirty="0" err="1" smtClean="0"/>
              <a:t>Capacidade</a:t>
            </a:r>
            <a:r>
              <a:rPr lang="en-US" altLang="pt-BR" b="1" dirty="0" smtClean="0"/>
              <a:t> </a:t>
            </a:r>
            <a:r>
              <a:rPr lang="en-US" altLang="pt-BR" b="1" dirty="0" err="1"/>
              <a:t>d</a:t>
            </a:r>
            <a:r>
              <a:rPr lang="en-US" altLang="pt-BR" b="1" dirty="0" err="1" smtClean="0"/>
              <a:t>iscriminativa</a:t>
            </a:r>
            <a:endParaRPr lang="en-US" altLang="pt-BR" b="1" dirty="0"/>
          </a:p>
        </p:txBody>
      </p:sp>
    </p:spTree>
    <p:extLst>
      <p:ext uri="{BB962C8B-B14F-4D97-AF65-F5344CB8AC3E}">
        <p14:creationId xmlns:p14="http://schemas.microsoft.com/office/powerpoint/2010/main" val="424464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888</Words>
  <Application>Microsoft Office PowerPoint</Application>
  <PresentationFormat>Apresentação na tela (4:3)</PresentationFormat>
  <Paragraphs>249</Paragraphs>
  <Slides>21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 Math</vt:lpstr>
      <vt:lpstr>Tema do Office</vt:lpstr>
      <vt:lpstr>Regression and Clinical prediction models</vt:lpstr>
      <vt:lpstr>Estrutura</vt:lpstr>
      <vt:lpstr>Estrutura</vt:lpstr>
      <vt:lpstr>Avaliação do desempenho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Avaliação da performance do modelo (Cap 15)</vt:lpstr>
      <vt:lpstr>Apresentação do PowerPoint</vt:lpstr>
      <vt:lpstr>Avaliação da performance do modelo (Cap 15)</vt:lpstr>
      <vt:lpstr>Avaliação da performance do modelo (Cap 15)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Vinicius Kunz Carneiro de Souza</dc:creator>
  <cp:lastModifiedBy>Pedro Brasil</cp:lastModifiedBy>
  <cp:revision>91</cp:revision>
  <dcterms:created xsi:type="dcterms:W3CDTF">2013-12-06T17:33:37Z</dcterms:created>
  <dcterms:modified xsi:type="dcterms:W3CDTF">2018-11-30T15:57:18Z</dcterms:modified>
</cp:coreProperties>
</file>