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2" r:id="rId8"/>
    <p:sldId id="265" r:id="rId9"/>
    <p:sldId id="264" r:id="rId10"/>
    <p:sldId id="287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8" r:id="rId20"/>
    <p:sldId id="281" r:id="rId21"/>
    <p:sldId id="283" r:id="rId22"/>
    <p:sldId id="284" r:id="rId23"/>
    <p:sldId id="280" r:id="rId24"/>
    <p:sldId id="285" r:id="rId25"/>
    <p:sldId id="286" r:id="rId26"/>
    <p:sldId id="289" r:id="rId27"/>
    <p:sldId id="276" r:id="rId28"/>
    <p:sldId id="278" r:id="rId29"/>
    <p:sldId id="277" r:id="rId30"/>
    <p:sldId id="279" r:id="rId31"/>
    <p:sldId id="290" r:id="rId32"/>
    <p:sldId id="260" r:id="rId33"/>
  </p:sldIdLst>
  <p:sldSz cx="9144000" cy="6858000" type="screen4x3"/>
  <p:notesSz cx="6669088" cy="98964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97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D117-DB2E-42FC-BE2D-10C5D1F906E2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33489-8E85-473D-A727-5F4469A8857C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7554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D7D44-7AF1-4538-97DE-C828CABD079B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FD108-E8AF-46ED-8C9F-7B59EA6E13B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2772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FC09A-E9B2-4E8C-8BCB-AC04510BD8EB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A98B9-40F4-4CE4-801E-5DCD6E62592A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2186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1420-14F1-44C6-B5AC-40A6BBC07A53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C633D-90C9-4090-80A9-B1A19C8A521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605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6D239-9BA3-44E9-B265-F52AD94FE8BA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EEF43-CC98-45E6-80F7-378EAAE4811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4677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3F30-A2EC-4FBE-9806-759F4FD13C95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50F27-A7B8-4360-A13B-E95AFA02CC9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9374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B5E9-9261-47A6-8E6A-59C1F24C2B5F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94D17-05E1-4966-B66E-22706EC820D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3360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8E3F-C4D7-4B97-AF0E-B1E3C9617A73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C2D0A-1BE8-4DBA-97FE-C112FC5844E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9840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0B02-BDAB-440F-9115-2C4A54FA802C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972B2-5E40-4822-8EBF-DC4D013CEE3B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9725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C3647-1416-46BC-9E68-5E5B7FDA7799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520B7-9BC4-4BB1-901F-3478CA5CC30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5217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53DD-46AB-46F9-93FC-819D46564358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72EFA-44C6-4660-AE2F-845012CEFF4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9988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F4D403-AAF0-4946-A680-48B3200960C1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72D4E54-27A1-4E1E-AC32-8C0EB5EA4BCC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en-US" dirty="0"/>
              <a:t>Epidemiologia clínica</a:t>
            </a:r>
            <a:endParaRPr lang="en-US" alt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Pedro Emmanuel Brasil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Instituto Nacional de Infectologia Evandro Chagas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Fundação Oswaldo Cruz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2018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6DB3F7E-289D-4642-9463-67A0B1E15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4404077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2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Risco</a:t>
            </a:r>
          </a:p>
          <a:p>
            <a:pPr lvl="1"/>
            <a:r>
              <a:rPr lang="pt-BR" dirty="0"/>
              <a:t>Probabilidade de um evento acontecer em um tempo, em uma população de um lugar – valores variam entre 0 e 1.</a:t>
            </a:r>
          </a:p>
          <a:p>
            <a:pPr lvl="1"/>
            <a:r>
              <a:rPr lang="pt-BR" dirty="0"/>
              <a:t>Como entender um risco?</a:t>
            </a:r>
          </a:p>
          <a:p>
            <a:pPr lvl="2"/>
            <a:r>
              <a:rPr lang="pt-BR" dirty="0"/>
              <a:t>100 pessoas, livres de doença e não imunes, receberam uma vacina.</a:t>
            </a:r>
          </a:p>
          <a:p>
            <a:pPr lvl="2"/>
            <a:r>
              <a:rPr lang="pt-BR" dirty="0"/>
              <a:t>Depois de um mês 90 desenvolvem imunidade dita protetora.</a:t>
            </a:r>
          </a:p>
          <a:p>
            <a:pPr lvl="2"/>
            <a:r>
              <a:rPr lang="pt-BR" dirty="0"/>
              <a:t>O risco é a quantidade de desfechos sobre os observados/expostos e livres do desfecho no início  –&gt; 90/100 = 90%.</a:t>
            </a:r>
          </a:p>
          <a:p>
            <a:pPr lvl="2"/>
            <a:r>
              <a:rPr lang="pt-BR" dirty="0"/>
              <a:t>O risco ou incidência de imunidade dentre os sujeitos estudados no período de 1 </a:t>
            </a:r>
            <a:r>
              <a:rPr lang="pt-BR" dirty="0" err="1"/>
              <a:t>mes</a:t>
            </a:r>
            <a:r>
              <a:rPr lang="pt-BR" dirty="0"/>
              <a:t> é 90%.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3393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Medidas de associação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Medidas de associação expressam o efeito de um </a:t>
            </a:r>
            <a:r>
              <a:rPr lang="pt-BR" dirty="0" err="1"/>
              <a:t>preditor</a:t>
            </a:r>
            <a:r>
              <a:rPr lang="pt-BR" dirty="0"/>
              <a:t> na previsão de um evento, ou a força de associação entre uma exposição e um evento.</a:t>
            </a:r>
          </a:p>
          <a:p>
            <a:r>
              <a:rPr lang="pt-BR" dirty="0"/>
              <a:t>Comparação de grupos é necessária para utilização de um grupo como referência (princípio da </a:t>
            </a:r>
            <a:r>
              <a:rPr lang="pt-BR" dirty="0" err="1"/>
              <a:t>contra-factualidade</a:t>
            </a:r>
            <a:r>
              <a:rPr lang="pt-BR" dirty="0"/>
              <a:t>) </a:t>
            </a:r>
          </a:p>
          <a:p>
            <a:r>
              <a:rPr lang="pt-BR" dirty="0"/>
              <a:t>A associação ou efeito é geralmente expresso por razões ou diferenças de medidas de frequência de cada um dos grupos.</a:t>
            </a:r>
          </a:p>
        </p:txBody>
      </p:sp>
    </p:spTree>
    <p:extLst>
      <p:ext uri="{BB962C8B-B14F-4D97-AF65-F5344CB8AC3E}">
        <p14:creationId xmlns:p14="http://schemas.microsoft.com/office/powerpoint/2010/main" val="338770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952328"/>
          </a:xfrm>
        </p:spPr>
        <p:txBody>
          <a:bodyPr>
            <a:normAutofit lnSpcReduction="10000"/>
          </a:bodyPr>
          <a:lstStyle/>
          <a:p>
            <a:r>
              <a:rPr lang="pt-BR" sz="2800" dirty="0"/>
              <a:t>Frequência (risco ou incidência)</a:t>
            </a:r>
          </a:p>
          <a:p>
            <a:pPr lvl="1"/>
            <a:r>
              <a:rPr lang="pt-BR" sz="2400" dirty="0"/>
              <a:t>Risco de imunidade vacina nova = 90/100 = 90%</a:t>
            </a:r>
          </a:p>
          <a:p>
            <a:pPr lvl="1"/>
            <a:r>
              <a:rPr lang="pt-BR" sz="2400" dirty="0"/>
              <a:t>Risco de imunidade vacina velha = 60/100 = 60%</a:t>
            </a:r>
          </a:p>
          <a:p>
            <a:r>
              <a:rPr lang="pt-BR" dirty="0"/>
              <a:t>Associação ou efeito</a:t>
            </a:r>
          </a:p>
          <a:p>
            <a:pPr lvl="1"/>
            <a:r>
              <a:rPr lang="pt-BR" sz="2400" dirty="0"/>
              <a:t>Risco relativo ou Razão de risco.</a:t>
            </a:r>
          </a:p>
          <a:p>
            <a:pPr lvl="1"/>
            <a:r>
              <a:rPr lang="pt-BR" sz="2400" dirty="0"/>
              <a:t>A vacina nova confere imunidade (90/100 / 60/100) 1,5 vezes a imunidade que velha confere.</a:t>
            </a:r>
          </a:p>
          <a:p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49926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0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952328"/>
          </a:xfrm>
        </p:spPr>
        <p:txBody>
          <a:bodyPr>
            <a:normAutofit fontScale="77500" lnSpcReduction="20000"/>
          </a:bodyPr>
          <a:lstStyle/>
          <a:p>
            <a:r>
              <a:rPr lang="pt-BR" sz="2800" dirty="0"/>
              <a:t>Risco de morte com a medicação nova = 28/350 = 8%</a:t>
            </a:r>
          </a:p>
          <a:p>
            <a:r>
              <a:rPr lang="pt-BR" sz="2800" dirty="0"/>
              <a:t>Risco de morte com placebo = 68/340 = 20%</a:t>
            </a:r>
          </a:p>
          <a:p>
            <a:endParaRPr lang="pt-BR" sz="2800" dirty="0"/>
          </a:p>
          <a:p>
            <a:r>
              <a:rPr lang="pt-BR" sz="2800" dirty="0"/>
              <a:t>O risco relativo (ou razão de risco) RR = 8% / 20% = 0,4</a:t>
            </a:r>
          </a:p>
          <a:p>
            <a:r>
              <a:rPr lang="pt-BR" sz="2800" dirty="0"/>
              <a:t>Eficácia ou RRR (redução do risco relativo) = 1-RR = 1-0,4 = 0,6</a:t>
            </a:r>
          </a:p>
          <a:p>
            <a:endParaRPr lang="pt-BR" sz="2800" dirty="0"/>
          </a:p>
          <a:p>
            <a:r>
              <a:rPr lang="pt-BR" sz="2800" dirty="0"/>
              <a:t>O tratamento novo tem 0,4 vezes o numero de mortes o tratamento velho; ou reduz em 60% vezes as mortes do tratamento velho.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52216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5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952328"/>
          </a:xfrm>
        </p:spPr>
        <p:txBody>
          <a:bodyPr>
            <a:normAutofit fontScale="77500" lnSpcReduction="20000"/>
          </a:bodyPr>
          <a:lstStyle/>
          <a:p>
            <a:r>
              <a:rPr lang="pt-BR" sz="2800" dirty="0"/>
              <a:t>Risco de morte com a medicação nova = 28/350 = 8%</a:t>
            </a:r>
          </a:p>
          <a:p>
            <a:r>
              <a:rPr lang="pt-BR" sz="2800" dirty="0"/>
              <a:t>Risco de morte com placebo = 68/340 = 20%</a:t>
            </a:r>
          </a:p>
          <a:p>
            <a:endParaRPr lang="pt-BR" sz="2800" dirty="0"/>
          </a:p>
          <a:p>
            <a:r>
              <a:rPr lang="pt-BR" sz="2800" dirty="0"/>
              <a:t>O Risco atribuível (ou diferença de riscos) = 20% - 8% = 12%</a:t>
            </a:r>
          </a:p>
          <a:p>
            <a:endParaRPr lang="pt-BR" sz="2800" dirty="0"/>
          </a:p>
          <a:p>
            <a:r>
              <a:rPr lang="pt-BR" sz="2800" dirty="0"/>
              <a:t>12% das mortes entre os não tratados são atribuídas  ou explicadas pela ausência do tratamento, ou seja, 8% dos tratados </a:t>
            </a:r>
            <a:r>
              <a:rPr lang="pt-BR" sz="2800"/>
              <a:t>com placebo morreriam </a:t>
            </a:r>
            <a:r>
              <a:rPr lang="pt-BR" sz="2800" dirty="0"/>
              <a:t>com, sem ou apesar do tratamento.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52216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24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952328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/>
              <a:t>O Risco atribuível (ou diferença de riscos) = 20% - 8% = 12%</a:t>
            </a:r>
          </a:p>
          <a:p>
            <a:endParaRPr lang="pt-BR" sz="2800" dirty="0"/>
          </a:p>
          <a:p>
            <a:r>
              <a:rPr lang="pt-BR" sz="2800" dirty="0"/>
              <a:t>NNT (</a:t>
            </a:r>
            <a:r>
              <a:rPr lang="pt-BR" sz="2800" dirty="0" err="1"/>
              <a:t>number</a:t>
            </a:r>
            <a:r>
              <a:rPr lang="pt-BR" sz="2800" dirty="0"/>
              <a:t> </a:t>
            </a:r>
            <a:r>
              <a:rPr lang="pt-BR" sz="2800" dirty="0" err="1"/>
              <a:t>needed</a:t>
            </a:r>
            <a:r>
              <a:rPr lang="pt-BR" sz="2800" dirty="0"/>
              <a:t> </a:t>
            </a:r>
            <a:r>
              <a:rPr lang="pt-BR" sz="2800" dirty="0" err="1"/>
              <a:t>to</a:t>
            </a:r>
            <a:r>
              <a:rPr lang="pt-BR" sz="2800" dirty="0"/>
              <a:t> </a:t>
            </a:r>
            <a:r>
              <a:rPr lang="pt-BR" sz="2800" dirty="0" err="1"/>
              <a:t>treat</a:t>
            </a:r>
            <a:r>
              <a:rPr lang="pt-BR" sz="2800" dirty="0"/>
              <a:t>) = 1 / RA = 1 / 0,12 = 8,33</a:t>
            </a:r>
          </a:p>
          <a:p>
            <a:endParaRPr lang="pt-BR" sz="2800" dirty="0"/>
          </a:p>
          <a:p>
            <a:r>
              <a:rPr lang="pt-BR" sz="2800" dirty="0"/>
              <a:t>Significa que para que um paciente tenha um benefício do tratamento (no caso ausência de morte) 8,33 deveriam ser submetidos ao tratamento.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52216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64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Taxa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612157"/>
            <a:ext cx="8229600" cy="2913187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Se não houvesse perdas o risco seria 80 / 200 = 0,4</a:t>
            </a:r>
          </a:p>
          <a:p>
            <a:endParaRPr lang="pt-BR" dirty="0"/>
          </a:p>
          <a:p>
            <a:r>
              <a:rPr lang="pt-BR" dirty="0"/>
              <a:t>80 / 200 →  não é risco, pois não incluem todos os potenciais eventos não observados.</a:t>
            </a:r>
          </a:p>
          <a:p>
            <a:endParaRPr lang="pt-BR" dirty="0"/>
          </a:p>
          <a:p>
            <a:r>
              <a:rPr lang="pt-BR" dirty="0"/>
              <a:t>80 / 180 → não é risco, pois não inclui todos os suscetíveis ao início da observação.</a:t>
            </a:r>
          </a:p>
          <a:p>
            <a:endParaRPr lang="pt-BR" dirty="0"/>
          </a:p>
          <a:p>
            <a:r>
              <a:rPr lang="pt-BR" dirty="0"/>
              <a:t>100 / 200 ou 90 / 200 → são estimativas fictícias podendo não corresponder a verdade.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7638"/>
            <a:ext cx="8489120" cy="20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92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Taxa</a:t>
            </a:r>
          </a:p>
        </p:txBody>
      </p:sp>
      <p:pic>
        <p:nvPicPr>
          <p:cNvPr id="6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6" y="1281650"/>
            <a:ext cx="6843934" cy="5576350"/>
          </a:xfrm>
        </p:spPr>
      </p:pic>
      <p:sp>
        <p:nvSpPr>
          <p:cNvPr id="7" name="CaixaDeTexto 6"/>
          <p:cNvSpPr txBox="1"/>
          <p:nvPr/>
        </p:nvSpPr>
        <p:spPr>
          <a:xfrm>
            <a:off x="7164288" y="980728"/>
            <a:ext cx="1800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pT</a:t>
            </a:r>
            <a:r>
              <a:rPr lang="pt-BR" dirty="0"/>
              <a:t> de 2 pessoas em 2 anos = </a:t>
            </a:r>
            <a:r>
              <a:rPr lang="pt-BR" dirty="0" err="1"/>
              <a:t>pT</a:t>
            </a:r>
            <a:r>
              <a:rPr lang="pt-BR" dirty="0"/>
              <a:t> de 4 pessoas em 1 ano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Eventos =  5</a:t>
            </a:r>
          </a:p>
          <a:p>
            <a:pPr algn="ctr"/>
            <a:r>
              <a:rPr lang="pt-BR" dirty="0" err="1"/>
              <a:t>pT</a:t>
            </a:r>
            <a:r>
              <a:rPr lang="pt-BR" dirty="0"/>
              <a:t> = 26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Taxa de incidência de eventos nessa população =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5 / 26 =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19,23 / 100 pacientes-ano ou pessoa-tempo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8348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1A5C57F-576D-4C50-97BD-43EE387F1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76" y="764704"/>
            <a:ext cx="570964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01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Sessão 2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Medidas de frequência e de associação</a:t>
            </a:r>
          </a:p>
        </p:txBody>
      </p:sp>
    </p:spTree>
    <p:extLst>
      <p:ext uri="{BB962C8B-B14F-4D97-AF65-F5344CB8AC3E}">
        <p14:creationId xmlns:p14="http://schemas.microsoft.com/office/powerpoint/2010/main" val="1650770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Prevalência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162776"/>
            <a:ext cx="8229600" cy="2650600"/>
          </a:xfrm>
        </p:spPr>
        <p:txBody>
          <a:bodyPr>
            <a:normAutofit/>
          </a:bodyPr>
          <a:lstStyle/>
          <a:p>
            <a:pPr lvl="1"/>
            <a:r>
              <a:rPr lang="pt-BR" sz="2000" dirty="0"/>
              <a:t>Prevalência de imunidade entre os vacinados = 90/100 = 90%</a:t>
            </a:r>
          </a:p>
          <a:p>
            <a:pPr lvl="1"/>
            <a:r>
              <a:rPr lang="pt-BR" sz="2000" dirty="0"/>
              <a:t>Prevalência de imunidade entre os não vacinados = 60/100 = 60%</a:t>
            </a:r>
          </a:p>
          <a:p>
            <a:pPr lvl="1"/>
            <a:r>
              <a:rPr lang="pt-BR" sz="2000" dirty="0"/>
              <a:t>Não é possível estimar risco pela relação temporal desconhecida.</a:t>
            </a:r>
            <a:endParaRPr lang="pt-BR" sz="2400" dirty="0"/>
          </a:p>
          <a:p>
            <a:r>
              <a:rPr lang="pt-BR" sz="2400" dirty="0"/>
              <a:t>Associação ou efeito</a:t>
            </a:r>
          </a:p>
          <a:p>
            <a:pPr lvl="1"/>
            <a:r>
              <a:rPr lang="pt-BR" sz="2000" dirty="0"/>
              <a:t>Razão de prevalências.</a:t>
            </a:r>
          </a:p>
          <a:p>
            <a:pPr lvl="1"/>
            <a:r>
              <a:rPr lang="pt-BR" sz="2000" dirty="0"/>
              <a:t>A prevalência de imunidade entre os vacinados é (90/100 / 60/100) 1,5 vezes a prevalência de imunidade entre os não vacinados.</a:t>
            </a:r>
          </a:p>
          <a:p>
            <a:endParaRPr lang="pt-BR" dirty="0"/>
          </a:p>
        </p:txBody>
      </p:sp>
      <p:grpSp>
        <p:nvGrpSpPr>
          <p:cNvPr id="20" name="Grupo 19"/>
          <p:cNvGrpSpPr/>
          <p:nvPr/>
        </p:nvGrpSpPr>
        <p:grpSpPr>
          <a:xfrm>
            <a:off x="1043608" y="1412776"/>
            <a:ext cx="7056784" cy="2556625"/>
            <a:chOff x="250825" y="1883255"/>
            <a:chExt cx="8512813" cy="3383823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250825" y="3286919"/>
              <a:ext cx="20177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23850" y="2145630"/>
              <a:ext cx="1944688" cy="95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en-US" sz="1400" dirty="0"/>
                <a:t>Sequencia de pacientes  ou população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 rot="16200000">
              <a:off x="1867694" y="3101281"/>
              <a:ext cx="1873250" cy="371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en-US" sz="1400"/>
                <a:t>Recrutamento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50825" y="3502819"/>
              <a:ext cx="144463" cy="1444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400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66725" y="3502819"/>
              <a:ext cx="144463" cy="1444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400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682625" y="3502819"/>
              <a:ext cx="144463" cy="1444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400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898525" y="3502819"/>
              <a:ext cx="144463" cy="1444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400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114425" y="3502819"/>
              <a:ext cx="144463" cy="1444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400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1330325" y="3502819"/>
              <a:ext cx="144463" cy="1444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400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546225" y="3502819"/>
              <a:ext cx="144463" cy="1444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400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762125" y="3502819"/>
              <a:ext cx="144463" cy="1444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400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978025" y="3502819"/>
              <a:ext cx="144463" cy="1444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400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3203575" y="3286919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400"/>
            </a:p>
          </p:txBody>
        </p:sp>
        <p:graphicFrame>
          <p:nvGraphicFramePr>
            <p:cNvPr id="19" name="Group 6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3911466"/>
                </p:ext>
              </p:extLst>
            </p:nvPr>
          </p:nvGraphicFramePr>
          <p:xfrm>
            <a:off x="3844592" y="1883255"/>
            <a:ext cx="4919046" cy="3383823"/>
          </p:xfrm>
          <a:graphic>
            <a:graphicData uri="http://schemas.openxmlformats.org/drawingml/2006/table">
              <a:tbl>
                <a:tblPr/>
                <a:tblGrid>
                  <a:gridCol w="135998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35773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359981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743181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endPara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anchor="ctr" horzOverflow="overflow">
                      <a:lnL cap="flat"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cap="flat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r>
                          <a:rPr kumimoji="0" lang="pt-BR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rPr>
                          <a:t>Sem anticorpos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cap="flat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r>
                          <a:rPr kumimoji="0" lang="pt-BR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rPr>
                          <a:t>Com anticorpos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cap="flat">
                        <a:noFill/>
                      </a:lnR>
                      <a:lnT cap="flat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906722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r>
                          <a:rPr kumimoji="0" lang="pt-BR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rPr>
                          <a:t>Sem registro de vacinação</a:t>
                        </a:r>
                      </a:p>
                    </a:txBody>
                    <a:tcPr anchor="ctr" horzOverflow="overflow">
                      <a:lnL cap="flat"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r>
                          <a:rPr kumimoji="0" lang="pt-BR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rPr>
                          <a:t>30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r>
                          <a:rPr kumimoji="0" lang="pt-BR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rPr>
                          <a:t>60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cap="flat"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906722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r>
                          <a:rPr kumimoji="0" lang="pt-BR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rPr>
                          <a:t>Com registro de vacinação</a:t>
                        </a:r>
                      </a:p>
                    </a:txBody>
                    <a:tcPr anchor="ctr" horzOverflow="overflow">
                      <a:lnL cap="flat"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r>
                          <a:rPr kumimoji="0" lang="pt-BR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rPr>
                          <a:t>10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r>
                          <a:rPr kumimoji="0" lang="pt-BR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rPr>
                          <a:t>90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cap="flat"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53721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Sensibilidade e Especificidade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162776"/>
            <a:ext cx="8229600" cy="2362568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/>
              <a:t>Se o registro for estudado como </a:t>
            </a:r>
            <a:r>
              <a:rPr lang="pt-BR" sz="2400" dirty="0" err="1"/>
              <a:t>preditor</a:t>
            </a:r>
            <a:r>
              <a:rPr lang="pt-BR" sz="2400" dirty="0"/>
              <a:t> de imunidade ou como teste diagnóstico para imunidade. </a:t>
            </a:r>
          </a:p>
          <a:p>
            <a:r>
              <a:rPr lang="pt-BR" sz="2400" dirty="0"/>
              <a:t>Verdadeiro positivo = 90; Falso positivo = 10; Falso negativo = 60; Verdadeiro Negativo = 40</a:t>
            </a:r>
          </a:p>
          <a:p>
            <a:r>
              <a:rPr lang="pt-BR" sz="2400" dirty="0"/>
              <a:t>Sensibilidade do registro vacinal = 90 / (60 + 90) = 0,64 = 64%</a:t>
            </a:r>
          </a:p>
          <a:p>
            <a:r>
              <a:rPr lang="pt-BR" sz="2400" dirty="0"/>
              <a:t>Especificidade do registro vacinal = 40 / (40 + 10) = 0,80 = 80%</a:t>
            </a:r>
            <a:endParaRPr lang="pt-BR" sz="2000" dirty="0"/>
          </a:p>
          <a:p>
            <a:r>
              <a:rPr lang="pt-BR" sz="2400" dirty="0"/>
              <a:t>Valor preditivo positivo = 90 / (90 + 10) = 0,90 = 90%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1043608" y="1412776"/>
            <a:ext cx="7056784" cy="2556625"/>
            <a:chOff x="250825" y="1883255"/>
            <a:chExt cx="8512813" cy="3383823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250825" y="3286919"/>
              <a:ext cx="20177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23850" y="2145630"/>
              <a:ext cx="1944688" cy="95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en-US" sz="1400" dirty="0"/>
                <a:t>Sequencia de pacientes  ou população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 rot="16200000">
              <a:off x="1867694" y="3101281"/>
              <a:ext cx="1873250" cy="371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en-US" sz="1400"/>
                <a:t>Recrutamento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50825" y="3502819"/>
              <a:ext cx="144463" cy="1444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400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66725" y="3502819"/>
              <a:ext cx="144463" cy="1444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400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682625" y="3502819"/>
              <a:ext cx="144463" cy="1444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400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898525" y="3502819"/>
              <a:ext cx="144463" cy="1444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400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114425" y="3502819"/>
              <a:ext cx="144463" cy="1444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400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1330325" y="3502819"/>
              <a:ext cx="144463" cy="1444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400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546225" y="3502819"/>
              <a:ext cx="144463" cy="1444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400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762125" y="3502819"/>
              <a:ext cx="144463" cy="1444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400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978025" y="3502819"/>
              <a:ext cx="144463" cy="1444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400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3203575" y="3286919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400"/>
            </a:p>
          </p:txBody>
        </p:sp>
        <p:graphicFrame>
          <p:nvGraphicFramePr>
            <p:cNvPr id="19" name="Group 6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23033117"/>
                </p:ext>
              </p:extLst>
            </p:nvPr>
          </p:nvGraphicFramePr>
          <p:xfrm>
            <a:off x="3844592" y="1883255"/>
            <a:ext cx="4919046" cy="3383823"/>
          </p:xfrm>
          <a:graphic>
            <a:graphicData uri="http://schemas.openxmlformats.org/drawingml/2006/table">
              <a:tbl>
                <a:tblPr/>
                <a:tblGrid>
                  <a:gridCol w="135998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35773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359981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743181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endPara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anchor="ctr" horzOverflow="overflow">
                      <a:lnL cap="flat"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cap="flat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r>
                          <a:rPr kumimoji="0" lang="pt-BR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rPr>
                          <a:t>Sem anticorpos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cap="flat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r>
                          <a:rPr kumimoji="0" lang="pt-BR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rPr>
                          <a:t>Com anticorpos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cap="flat">
                        <a:noFill/>
                      </a:lnR>
                      <a:lnT cap="flat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906722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r>
                          <a:rPr kumimoji="0" lang="pt-BR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rPr>
                          <a:t>Sem registro de vacinação</a:t>
                        </a:r>
                      </a:p>
                    </a:txBody>
                    <a:tcPr anchor="ctr" horzOverflow="overflow">
                      <a:lnL cap="flat"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r>
                          <a:rPr kumimoji="0" lang="pt-BR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rPr>
                          <a:t>40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r>
                          <a:rPr kumimoji="0" lang="pt-BR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rPr>
                          <a:t>60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cap="flat"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906722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r>
                          <a:rPr kumimoji="0" lang="pt-BR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rPr>
                          <a:t>Com registro de vacinação</a:t>
                        </a:r>
                      </a:p>
                    </a:txBody>
                    <a:tcPr anchor="ctr" horzOverflow="overflow">
                      <a:lnL cap="flat"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r>
                          <a:rPr kumimoji="0" lang="pt-BR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rPr>
                          <a:t>10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r>
                          <a:rPr kumimoji="0" lang="pt-BR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rPr>
                          <a:t>90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cap="flat"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24909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Chance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952328"/>
          </a:xfrm>
        </p:spPr>
        <p:txBody>
          <a:bodyPr>
            <a:normAutofit fontScale="62500" lnSpcReduction="20000"/>
          </a:bodyPr>
          <a:lstStyle/>
          <a:p>
            <a:r>
              <a:rPr lang="pt-BR" sz="2800" dirty="0"/>
              <a:t>Razão de chance pode ser calculada em qualquer estudo. </a:t>
            </a:r>
          </a:p>
          <a:p>
            <a:r>
              <a:rPr lang="pt-BR" sz="2800" dirty="0"/>
              <a:t>Mas é a única possível em estudos caso-controle.</a:t>
            </a:r>
          </a:p>
          <a:p>
            <a:r>
              <a:rPr lang="pt-BR" sz="2800" dirty="0"/>
              <a:t>Todo caso-controle é aninhado numa coorte (população), real ou imaginária.</a:t>
            </a:r>
          </a:p>
          <a:p>
            <a:endParaRPr lang="pt-BR" sz="2800" dirty="0"/>
          </a:p>
          <a:p>
            <a:r>
              <a:rPr lang="pt-BR" sz="2800" dirty="0"/>
              <a:t>Chance de ter tomado medicamento novo dado que é caso (morte)  = 28/68 </a:t>
            </a:r>
          </a:p>
          <a:p>
            <a:r>
              <a:rPr lang="pt-BR" sz="2800" dirty="0"/>
              <a:t>Chance de ter tomado medicamento novo dado que é controle (vivo)  = 222/272 </a:t>
            </a:r>
          </a:p>
          <a:p>
            <a:endParaRPr lang="pt-BR" sz="2800" dirty="0"/>
          </a:p>
          <a:p>
            <a:r>
              <a:rPr lang="pt-BR" sz="2800" dirty="0"/>
              <a:t>A razão de chance OR = (28 / 68)  / (222 / 272) = (28 x 272) / (68 x 222) = 0,50</a:t>
            </a:r>
          </a:p>
        </p:txBody>
      </p:sp>
      <p:graphicFrame>
        <p:nvGraphicFramePr>
          <p:cNvPr id="5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623626"/>
              </p:ext>
            </p:extLst>
          </p:nvPr>
        </p:nvGraphicFramePr>
        <p:xfrm>
          <a:off x="5724128" y="836712"/>
          <a:ext cx="3240360" cy="2700267"/>
        </p:xfrm>
        <a:graphic>
          <a:graphicData uri="http://schemas.openxmlformats.org/drawingml/2006/table">
            <a:tbl>
              <a:tblPr/>
              <a:tblGrid>
                <a:gridCol w="108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1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Morte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Vivo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5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Velho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5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Novo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179388" y="1536700"/>
            <a:ext cx="5400675" cy="1460500"/>
            <a:chOff x="113" y="968"/>
            <a:chExt cx="3402" cy="920"/>
          </a:xfrm>
        </p:grpSpPr>
        <p:sp>
          <p:nvSpPr>
            <p:cNvPr id="19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3" y="968"/>
              <a:ext cx="340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968"/>
              <a:ext cx="3405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2021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interpretação</a:t>
            </a:r>
          </a:p>
        </p:txBody>
      </p:sp>
      <p:sp>
        <p:nvSpPr>
          <p:cNvPr id="20" name="Espaço Reservado para Conteúdo 19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3" cy="4925144"/>
          </a:xfrm>
        </p:spPr>
        <p:txBody>
          <a:bodyPr/>
          <a:lstStyle/>
          <a:p>
            <a:r>
              <a:rPr lang="pt-BR" sz="2400" dirty="0"/>
              <a:t>Risco de AVE no </a:t>
            </a:r>
            <a:r>
              <a:rPr lang="pt-BR" sz="2400" dirty="0" err="1"/>
              <a:t>Clopidrogel</a:t>
            </a:r>
            <a:endParaRPr lang="pt-BR" sz="2400" dirty="0"/>
          </a:p>
          <a:p>
            <a:pPr lvl="1"/>
            <a:r>
              <a:rPr lang="pt-BR" sz="1800" dirty="0"/>
              <a:t>976/9599 = 0.1016</a:t>
            </a:r>
          </a:p>
          <a:p>
            <a:r>
              <a:rPr lang="pt-BR" sz="2400" dirty="0"/>
              <a:t>Risco de AVE no Aspirina</a:t>
            </a:r>
          </a:p>
          <a:p>
            <a:pPr lvl="1"/>
            <a:r>
              <a:rPr lang="pt-BR" sz="1800" dirty="0"/>
              <a:t>1063/9586 = 0.1108</a:t>
            </a:r>
          </a:p>
          <a:p>
            <a:r>
              <a:rPr lang="pt-BR" sz="2400" dirty="0"/>
              <a:t>Risco Relativo</a:t>
            </a:r>
          </a:p>
          <a:p>
            <a:pPr lvl="1"/>
            <a:r>
              <a:rPr lang="pt-BR" sz="1800" dirty="0"/>
              <a:t>    0,1016 / 0,1108 = 0.9169126</a:t>
            </a:r>
          </a:p>
          <a:p>
            <a:r>
              <a:rPr lang="pt-BR" sz="2400" dirty="0"/>
              <a:t>RRR ou eficácia</a:t>
            </a:r>
          </a:p>
          <a:p>
            <a:pPr lvl="1"/>
            <a:r>
              <a:rPr lang="pt-BR" sz="1800" dirty="0"/>
              <a:t>    1 – 0,9169 = 0.0830</a:t>
            </a:r>
          </a:p>
          <a:p>
            <a:r>
              <a:rPr lang="pt-BR" sz="2400" dirty="0"/>
              <a:t>Risco Atribuível ou RAR</a:t>
            </a:r>
          </a:p>
          <a:p>
            <a:pPr lvl="1"/>
            <a:r>
              <a:rPr lang="pt-BR" sz="1800" dirty="0"/>
              <a:t>   0,1108 – 0, 1016 =  0.0092</a:t>
            </a:r>
          </a:p>
          <a:p>
            <a:r>
              <a:rPr lang="pt-BR" sz="2400" dirty="0"/>
              <a:t>NNT</a:t>
            </a:r>
          </a:p>
          <a:p>
            <a:pPr lvl="1"/>
            <a:r>
              <a:rPr lang="pt-BR" sz="1800" dirty="0"/>
              <a:t>   1 / 0.0092 = 108.53</a:t>
            </a:r>
          </a:p>
          <a:p>
            <a:endParaRPr lang="pt-BR" sz="2400" dirty="0"/>
          </a:p>
        </p:txBody>
      </p:sp>
      <p:graphicFrame>
        <p:nvGraphicFramePr>
          <p:cNvPr id="13" name="Espaço Reservado para Tabel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275701"/>
              </p:ext>
            </p:extLst>
          </p:nvPr>
        </p:nvGraphicFramePr>
        <p:xfrm>
          <a:off x="4860033" y="1772817"/>
          <a:ext cx="3960440" cy="1944216"/>
        </p:xfrm>
        <a:graphic>
          <a:graphicData uri="http://schemas.openxmlformats.org/drawingml/2006/table">
            <a:tbl>
              <a:tblPr firstRow="1" bandRow="1"/>
              <a:tblGrid>
                <a:gridCol w="1319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869"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pt-BR" sz="12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6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6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86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6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Clopidrogel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6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6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9599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478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6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Aspirina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6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1063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6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9586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Espaço Reservado para Conteúdo 19"/>
          <p:cNvSpPr txBox="1">
            <a:spLocks/>
          </p:cNvSpPr>
          <p:nvPr/>
        </p:nvSpPr>
        <p:spPr bwMode="auto">
          <a:xfrm>
            <a:off x="4777680" y="4005064"/>
            <a:ext cx="404279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Razão de chance</a:t>
            </a:r>
          </a:p>
          <a:p>
            <a:pPr lvl="1"/>
            <a:r>
              <a:rPr lang="pt-BR" sz="2000" dirty="0"/>
              <a:t>(976 * 8523) / (1063 * 8623) = 0.9075084</a:t>
            </a:r>
          </a:p>
          <a:p>
            <a:r>
              <a:rPr lang="pt-BR" sz="2400" dirty="0"/>
              <a:t>Razão de taxa</a:t>
            </a:r>
          </a:p>
          <a:p>
            <a:pPr lvl="1"/>
            <a:r>
              <a:rPr lang="pt-BR" sz="2000" dirty="0"/>
              <a:t>Não se aplica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66650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interpretação</a:t>
            </a:r>
          </a:p>
        </p:txBody>
      </p:sp>
      <p:sp>
        <p:nvSpPr>
          <p:cNvPr id="20" name="Espaço Reservado para Conteúdo 19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3" cy="4925144"/>
          </a:xfrm>
        </p:spPr>
        <p:txBody>
          <a:bodyPr/>
          <a:lstStyle/>
          <a:p>
            <a:r>
              <a:rPr lang="pt-BR" sz="2400" dirty="0"/>
              <a:t>Risco de AVE no </a:t>
            </a:r>
            <a:r>
              <a:rPr lang="pt-BR" sz="2400" dirty="0" err="1"/>
              <a:t>Clopidrogel</a:t>
            </a:r>
            <a:endParaRPr lang="pt-BR" sz="2400" dirty="0"/>
          </a:p>
          <a:p>
            <a:pPr lvl="1"/>
            <a:r>
              <a:rPr lang="pt-BR" sz="1800" dirty="0"/>
              <a:t>976/9599 = 0,1016</a:t>
            </a:r>
          </a:p>
          <a:p>
            <a:r>
              <a:rPr lang="pt-BR" sz="2400" dirty="0"/>
              <a:t>Risco de AVE no Aspirina</a:t>
            </a:r>
          </a:p>
          <a:p>
            <a:pPr lvl="1"/>
            <a:r>
              <a:rPr lang="pt-BR" sz="1800" dirty="0"/>
              <a:t>1063/9586 = 0,1108</a:t>
            </a:r>
          </a:p>
          <a:p>
            <a:r>
              <a:rPr lang="pt-BR" sz="2400" dirty="0"/>
              <a:t>Risco Relativo</a:t>
            </a:r>
          </a:p>
          <a:p>
            <a:pPr lvl="1"/>
            <a:r>
              <a:rPr lang="pt-BR" sz="1800" dirty="0"/>
              <a:t>    0,1016 / 0,1108 = 0,9169126</a:t>
            </a:r>
          </a:p>
          <a:p>
            <a:r>
              <a:rPr lang="pt-BR" sz="2400" dirty="0"/>
              <a:t>RRR ou eficácia</a:t>
            </a:r>
          </a:p>
          <a:p>
            <a:pPr lvl="1"/>
            <a:r>
              <a:rPr lang="pt-BR" sz="1800" dirty="0"/>
              <a:t>    1 – 0,9169 = 0,0830</a:t>
            </a:r>
          </a:p>
          <a:p>
            <a:r>
              <a:rPr lang="pt-BR" sz="2400" dirty="0"/>
              <a:t>Risco Atribuível ou RAR</a:t>
            </a:r>
          </a:p>
          <a:p>
            <a:pPr lvl="1"/>
            <a:r>
              <a:rPr lang="pt-BR" sz="1800" dirty="0"/>
              <a:t>   0,1108 – 0, 1016 =  0,0092</a:t>
            </a:r>
          </a:p>
          <a:p>
            <a:endParaRPr lang="pt-BR" sz="2400" dirty="0"/>
          </a:p>
        </p:txBody>
      </p:sp>
      <p:sp>
        <p:nvSpPr>
          <p:cNvPr id="21" name="Espaço Reservado para Conteúdo 19"/>
          <p:cNvSpPr txBox="1">
            <a:spLocks/>
          </p:cNvSpPr>
          <p:nvPr/>
        </p:nvSpPr>
        <p:spPr bwMode="auto">
          <a:xfrm>
            <a:off x="4777680" y="1600200"/>
            <a:ext cx="4042794" cy="51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A probabilidade de ocorrer AVE em 5 anos dado o uso de </a:t>
            </a:r>
            <a:r>
              <a:rPr lang="pt-BR" sz="1800" dirty="0" err="1"/>
              <a:t>Clopidrogel</a:t>
            </a:r>
            <a:r>
              <a:rPr lang="pt-BR" sz="1800" dirty="0"/>
              <a:t> é de 10%</a:t>
            </a:r>
          </a:p>
          <a:p>
            <a:r>
              <a:rPr lang="pt-BR" sz="1800" dirty="0"/>
              <a:t>A probabilidade de ocorrer AVE em 5 anos dado o uso de </a:t>
            </a:r>
            <a:r>
              <a:rPr lang="pt-BR" sz="1800" dirty="0" err="1"/>
              <a:t>AAs</a:t>
            </a:r>
            <a:r>
              <a:rPr lang="pt-BR" sz="1800" dirty="0"/>
              <a:t> é de 11%</a:t>
            </a:r>
          </a:p>
          <a:p>
            <a:r>
              <a:rPr lang="pt-BR" sz="1800" dirty="0"/>
              <a:t>O risco de AVE entre os usuários de </a:t>
            </a:r>
            <a:r>
              <a:rPr lang="pt-BR" sz="1800" dirty="0" err="1"/>
              <a:t>Clopidrogel</a:t>
            </a:r>
            <a:r>
              <a:rPr lang="pt-BR" sz="1800" dirty="0"/>
              <a:t> é de 0.91 vezes o risco dos usuários de </a:t>
            </a:r>
            <a:r>
              <a:rPr lang="pt-BR" sz="1800" dirty="0" err="1"/>
              <a:t>AAs</a:t>
            </a:r>
            <a:r>
              <a:rPr lang="pt-BR" sz="1800" dirty="0"/>
              <a:t> em 5 anos.</a:t>
            </a:r>
          </a:p>
          <a:p>
            <a:r>
              <a:rPr lang="pt-BR" sz="1800" dirty="0"/>
              <a:t>Houve uma redução de AVE entre os usuários </a:t>
            </a:r>
            <a:r>
              <a:rPr lang="pt-BR" sz="1800" dirty="0" err="1"/>
              <a:t>clopidrogel</a:t>
            </a:r>
            <a:r>
              <a:rPr lang="pt-BR" sz="1800" dirty="0"/>
              <a:t> de 8,3% vezes o risco de AVE dos usuários de </a:t>
            </a:r>
            <a:r>
              <a:rPr lang="pt-BR" sz="1800" dirty="0" err="1"/>
              <a:t>AAs</a:t>
            </a:r>
            <a:r>
              <a:rPr lang="pt-BR" sz="1800" dirty="0"/>
              <a:t>.</a:t>
            </a:r>
          </a:p>
          <a:p>
            <a:r>
              <a:rPr lang="pt-BR" sz="1800" dirty="0"/>
              <a:t>Cerca de 1% dos usuários de </a:t>
            </a:r>
            <a:r>
              <a:rPr lang="pt-BR" sz="1800" dirty="0" err="1"/>
              <a:t>AAs</a:t>
            </a:r>
            <a:r>
              <a:rPr lang="pt-BR" sz="1800" dirty="0"/>
              <a:t> não apresentariam AVE com se tivessem feito uso do </a:t>
            </a:r>
            <a:r>
              <a:rPr lang="pt-BR" sz="1800" dirty="0" err="1"/>
              <a:t>Clopidrogel</a:t>
            </a:r>
            <a:r>
              <a:rPr lang="pt-B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4815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interpretação</a:t>
            </a:r>
          </a:p>
        </p:txBody>
      </p:sp>
      <p:sp>
        <p:nvSpPr>
          <p:cNvPr id="20" name="Espaço Reservado para Conteúdo 19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3" cy="4925144"/>
          </a:xfrm>
        </p:spPr>
        <p:txBody>
          <a:bodyPr/>
          <a:lstStyle/>
          <a:p>
            <a:r>
              <a:rPr lang="pt-BR" sz="2400" dirty="0"/>
              <a:t>NNT</a:t>
            </a:r>
          </a:p>
          <a:p>
            <a:pPr lvl="1"/>
            <a:r>
              <a:rPr lang="pt-BR" sz="1800" dirty="0"/>
              <a:t>   1 / 0.0092 = 108.53</a:t>
            </a:r>
            <a:endParaRPr lang="pt-BR" sz="2400" dirty="0"/>
          </a:p>
          <a:p>
            <a:r>
              <a:rPr lang="pt-BR" sz="2400" dirty="0"/>
              <a:t>Razão de chance</a:t>
            </a:r>
          </a:p>
          <a:p>
            <a:pPr lvl="1"/>
            <a:r>
              <a:rPr lang="pt-BR" sz="2000" dirty="0"/>
              <a:t>(976 * 8523) / (1063 * 8623) = 0.9075084</a:t>
            </a:r>
          </a:p>
          <a:p>
            <a:r>
              <a:rPr lang="pt-BR" sz="2400" dirty="0"/>
              <a:t>Razão de taxa</a:t>
            </a:r>
          </a:p>
          <a:p>
            <a:pPr lvl="1"/>
            <a:r>
              <a:rPr lang="pt-BR" sz="2000" dirty="0"/>
              <a:t>Não se aplica</a:t>
            </a:r>
          </a:p>
        </p:txBody>
      </p:sp>
      <p:sp>
        <p:nvSpPr>
          <p:cNvPr id="21" name="Espaço Reservado para Conteúdo 19"/>
          <p:cNvSpPr txBox="1">
            <a:spLocks/>
          </p:cNvSpPr>
          <p:nvPr/>
        </p:nvSpPr>
        <p:spPr bwMode="auto">
          <a:xfrm>
            <a:off x="4777680" y="1628800"/>
            <a:ext cx="4042794" cy="507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É necessário tratar 108 pacientes em cinco anos com </a:t>
            </a:r>
            <a:r>
              <a:rPr lang="pt-BR" sz="2000" dirty="0" err="1"/>
              <a:t>Clopidrogel</a:t>
            </a:r>
            <a:r>
              <a:rPr lang="pt-BR" sz="2000" dirty="0"/>
              <a:t> para que um tenha benefício além do benefício da </a:t>
            </a:r>
            <a:r>
              <a:rPr lang="pt-BR" sz="2000" dirty="0" err="1"/>
              <a:t>AAs</a:t>
            </a:r>
            <a:r>
              <a:rPr lang="pt-BR" sz="2000" dirty="0"/>
              <a:t> </a:t>
            </a:r>
          </a:p>
          <a:p>
            <a:r>
              <a:rPr lang="pt-BR" sz="2000" dirty="0"/>
              <a:t>A chance de pacientes em uso de </a:t>
            </a:r>
            <a:r>
              <a:rPr lang="pt-BR" sz="2000" dirty="0" err="1"/>
              <a:t>Clopidrogel</a:t>
            </a:r>
            <a:r>
              <a:rPr lang="pt-BR" sz="2000" dirty="0"/>
              <a:t> de apresentarem AVE é 0,907 vezes a chance de pacientes em uso de </a:t>
            </a:r>
            <a:r>
              <a:rPr lang="pt-BR" sz="2000" dirty="0" err="1"/>
              <a:t>AAs</a:t>
            </a:r>
            <a:r>
              <a:rPr lang="pt-BR" sz="2000" dirty="0"/>
              <a:t>  apresentarem AVE.</a:t>
            </a:r>
          </a:p>
          <a:p>
            <a:r>
              <a:rPr lang="pt-BR" sz="2000" dirty="0"/>
              <a:t>Apesar da taxa não aplicar ao exemplo, a interpretação da razão de taxas é que o evento ocorre tantas vezes mais rápido em um grupo do que em outro grupo.</a:t>
            </a:r>
          </a:p>
        </p:txBody>
      </p:sp>
    </p:spTree>
    <p:extLst>
      <p:ext uri="{BB962C8B-B14F-4D97-AF65-F5344CB8AC3E}">
        <p14:creationId xmlns:p14="http://schemas.microsoft.com/office/powerpoint/2010/main" val="3269247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8CE17FD-8175-48A5-98E8-8463DA858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42" y="836712"/>
            <a:ext cx="481703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94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Frequência </a:t>
            </a:r>
          </a:p>
          <a:p>
            <a:pPr lvl="1"/>
            <a:r>
              <a:rPr lang="pt-BR" dirty="0"/>
              <a:t>Risco ou Incidência acumulada</a:t>
            </a:r>
          </a:p>
          <a:p>
            <a:pPr lvl="2"/>
            <a:r>
              <a:rPr lang="pt-BR" dirty="0"/>
              <a:t>Número de eventos </a:t>
            </a:r>
            <a:r>
              <a:rPr lang="pt-BR" b="1" dirty="0"/>
              <a:t>novos</a:t>
            </a:r>
            <a:r>
              <a:rPr lang="pt-BR" dirty="0"/>
              <a:t> de interesse na população / total da população </a:t>
            </a:r>
            <a:r>
              <a:rPr lang="pt-BR" b="1" dirty="0"/>
              <a:t>suscetível</a:t>
            </a:r>
          </a:p>
          <a:p>
            <a:pPr lvl="1"/>
            <a:r>
              <a:rPr lang="pt-BR" dirty="0"/>
              <a:t>Prevalência</a:t>
            </a:r>
          </a:p>
          <a:p>
            <a:pPr lvl="2"/>
            <a:r>
              <a:rPr lang="pt-BR" dirty="0"/>
              <a:t>Número de eventos de interesse na população / total da população</a:t>
            </a:r>
          </a:p>
          <a:p>
            <a:pPr lvl="1"/>
            <a:r>
              <a:rPr lang="pt-BR" dirty="0"/>
              <a:t>Chance</a:t>
            </a:r>
          </a:p>
        </p:txBody>
      </p:sp>
    </p:spTree>
    <p:extLst>
      <p:ext uri="{BB962C8B-B14F-4D97-AF65-F5344CB8AC3E}">
        <p14:creationId xmlns:p14="http://schemas.microsoft.com/office/powerpoint/2010/main" val="1609312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pt-BR" dirty="0"/>
              <a:t>Probabilidade de um evento acontecer / probabilidade do mesmo evento não acontecer</a:t>
            </a:r>
          </a:p>
          <a:p>
            <a:pPr lvl="1"/>
            <a:r>
              <a:rPr lang="en-US" dirty="0"/>
              <a:t>Taxa</a:t>
            </a:r>
          </a:p>
          <a:p>
            <a:pPr lvl="2"/>
            <a:r>
              <a:rPr lang="en-US" dirty="0"/>
              <a:t>N</a:t>
            </a:r>
            <a:r>
              <a:rPr lang="pt-BR" dirty="0"/>
              <a:t>ú</a:t>
            </a:r>
            <a:r>
              <a:rPr lang="en-US" dirty="0" err="1"/>
              <a:t>mero</a:t>
            </a:r>
            <a:r>
              <a:rPr lang="en-US" dirty="0"/>
              <a:t> de </a:t>
            </a:r>
            <a:r>
              <a:rPr lang="en-US" dirty="0" err="1"/>
              <a:t>eventos</a:t>
            </a:r>
            <a:r>
              <a:rPr lang="en-US" dirty="0"/>
              <a:t> / </a:t>
            </a:r>
            <a:r>
              <a:rPr lang="en-US" dirty="0" err="1"/>
              <a:t>pessoa</a:t>
            </a:r>
            <a:r>
              <a:rPr lang="en-US" dirty="0"/>
              <a:t>-tempo (x </a:t>
            </a:r>
            <a:r>
              <a:rPr lang="en-US" dirty="0" err="1"/>
              <a:t>padronização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Sensibilidade</a:t>
            </a:r>
            <a:endParaRPr lang="en-US" dirty="0"/>
          </a:p>
          <a:p>
            <a:pPr lvl="2"/>
            <a:r>
              <a:rPr lang="en-US" dirty="0" err="1"/>
              <a:t>Verdadeiros</a:t>
            </a:r>
            <a:r>
              <a:rPr lang="en-US" dirty="0"/>
              <a:t> </a:t>
            </a:r>
            <a:r>
              <a:rPr lang="en-US" dirty="0" err="1"/>
              <a:t>positivos</a:t>
            </a:r>
            <a:r>
              <a:rPr lang="en-US" dirty="0"/>
              <a:t> / total de </a:t>
            </a:r>
            <a:r>
              <a:rPr lang="en-US" dirty="0" err="1"/>
              <a:t>sujeitos</a:t>
            </a:r>
            <a:r>
              <a:rPr lang="en-US" dirty="0"/>
              <a:t> com a </a:t>
            </a:r>
            <a:r>
              <a:rPr lang="en-US" dirty="0" err="1"/>
              <a:t>condição</a:t>
            </a:r>
            <a:endParaRPr lang="en-US" dirty="0"/>
          </a:p>
          <a:p>
            <a:pPr lvl="1"/>
            <a:r>
              <a:rPr lang="en-US" dirty="0" err="1"/>
              <a:t>Especificidade</a:t>
            </a:r>
            <a:endParaRPr lang="en-US" dirty="0"/>
          </a:p>
          <a:p>
            <a:pPr lvl="2"/>
            <a:r>
              <a:rPr lang="en-US" dirty="0" err="1"/>
              <a:t>Verdadeiros</a:t>
            </a:r>
            <a:r>
              <a:rPr lang="en-US" dirty="0"/>
              <a:t> </a:t>
            </a:r>
            <a:r>
              <a:rPr lang="en-US" dirty="0" err="1"/>
              <a:t>negativos</a:t>
            </a:r>
            <a:r>
              <a:rPr lang="en-US" dirty="0"/>
              <a:t> / total de </a:t>
            </a:r>
            <a:r>
              <a:rPr lang="en-US" dirty="0" err="1"/>
              <a:t>sujeitos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 </a:t>
            </a:r>
            <a:r>
              <a:rPr lang="en-US" dirty="0" err="1"/>
              <a:t>condição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12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Medidas de associação</a:t>
            </a:r>
          </a:p>
          <a:p>
            <a:pPr lvl="1"/>
            <a:r>
              <a:rPr lang="pt-BR" dirty="0"/>
              <a:t>Risco Relativo</a:t>
            </a:r>
          </a:p>
          <a:p>
            <a:pPr lvl="2"/>
            <a:r>
              <a:rPr lang="pt-BR" dirty="0"/>
              <a:t>Risco de um evento em um grupo / risco do mesmo evento no grupo de referência</a:t>
            </a:r>
          </a:p>
          <a:p>
            <a:pPr lvl="1"/>
            <a:r>
              <a:rPr lang="pt-BR" dirty="0"/>
              <a:t>RRR (redução da razão de risco) ou eficácia</a:t>
            </a:r>
          </a:p>
          <a:p>
            <a:pPr lvl="2"/>
            <a:r>
              <a:rPr lang="pt-BR" dirty="0"/>
              <a:t>1 – risco relativo</a:t>
            </a:r>
          </a:p>
          <a:p>
            <a:pPr lvl="1"/>
            <a:r>
              <a:rPr lang="pt-BR" dirty="0"/>
              <a:t>Risco Atribuível ou RA</a:t>
            </a:r>
          </a:p>
          <a:p>
            <a:pPr lvl="2"/>
            <a:r>
              <a:rPr lang="pt-BR" dirty="0"/>
              <a:t>Risco de um evento em um grupo - risco do mesmo evento no grupo de referência</a:t>
            </a:r>
          </a:p>
        </p:txBody>
      </p:sp>
    </p:spTree>
    <p:extLst>
      <p:ext uri="{BB962C8B-B14F-4D97-AF65-F5344CB8AC3E}">
        <p14:creationId xmlns:p14="http://schemas.microsoft.com/office/powerpoint/2010/main" val="160931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da sessão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itchFamily="18"/>
                <a:ea typeface="Microsoft YaHei" pitchFamily="2"/>
              </a:rPr>
              <a:t>Ser capaz de interpretar as medidas de frequência e de efeito mais simples em estudos clínicos.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8998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/>
              <a:t>NNT (</a:t>
            </a:r>
            <a:r>
              <a:rPr lang="pt-BR" dirty="0" err="1"/>
              <a:t>number</a:t>
            </a:r>
            <a:r>
              <a:rPr lang="pt-BR" dirty="0"/>
              <a:t> </a:t>
            </a:r>
            <a:r>
              <a:rPr lang="pt-BR" dirty="0" err="1"/>
              <a:t>needed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treat</a:t>
            </a:r>
            <a:r>
              <a:rPr lang="pt-BR" dirty="0"/>
              <a:t>) </a:t>
            </a:r>
          </a:p>
          <a:p>
            <a:pPr lvl="2"/>
            <a:r>
              <a:rPr lang="pt-BR" dirty="0"/>
              <a:t>1 / risco atribuível</a:t>
            </a:r>
          </a:p>
          <a:p>
            <a:pPr lvl="1"/>
            <a:r>
              <a:rPr lang="pt-BR" dirty="0"/>
              <a:t>Razão de chance</a:t>
            </a:r>
          </a:p>
          <a:p>
            <a:pPr lvl="2"/>
            <a:r>
              <a:rPr lang="pt-BR" dirty="0"/>
              <a:t>Chance de exposição entre os casos / chance de exposição entre os controles</a:t>
            </a:r>
          </a:p>
          <a:p>
            <a:pPr lvl="1"/>
            <a:r>
              <a:rPr lang="pt-BR" dirty="0"/>
              <a:t>Razão de taxas</a:t>
            </a:r>
          </a:p>
          <a:p>
            <a:pPr lvl="2"/>
            <a:r>
              <a:rPr lang="pt-BR" dirty="0"/>
              <a:t>Taxa de incidência em um grupo / Taxa de incidência no grupo de referência</a:t>
            </a:r>
          </a:p>
        </p:txBody>
      </p:sp>
    </p:spTree>
    <p:extLst>
      <p:ext uri="{BB962C8B-B14F-4D97-AF65-F5344CB8AC3E}">
        <p14:creationId xmlns:p14="http://schemas.microsoft.com/office/powerpoint/2010/main" val="1609312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B3B18A8-710A-41A2-A7AF-C3500EE66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28272"/>
            <a:ext cx="5006628" cy="602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56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fim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59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Medindo os eventos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pt-BR" dirty="0"/>
              <a:t>Medidas de frequência</a:t>
            </a:r>
          </a:p>
          <a:p>
            <a:pPr lvl="1"/>
            <a:r>
              <a:rPr lang="pt-BR" dirty="0"/>
              <a:t>Quantificam ou medem as frequências de eventos em grupos ou populações.</a:t>
            </a:r>
          </a:p>
          <a:p>
            <a:r>
              <a:rPr lang="pt-BR" dirty="0"/>
              <a:t>Medidas de efeito ou associação</a:t>
            </a:r>
          </a:p>
          <a:p>
            <a:pPr lvl="1"/>
            <a:r>
              <a:rPr lang="pt-BR" dirty="0"/>
              <a:t>Quantificam ou medem a associação/efeito de uma exposição/intervenção e um evento/desfecho de interesse.</a:t>
            </a:r>
          </a:p>
          <a:p>
            <a:r>
              <a:rPr lang="pt-BR" dirty="0"/>
              <a:t>Quantificar = medir = estimar</a:t>
            </a:r>
          </a:p>
          <a:p>
            <a:pPr lvl="1"/>
            <a:r>
              <a:rPr lang="pt-BR" dirty="0"/>
              <a:t>Está implícito a natureza amostral de praticamente todos estudos, dados, cálculos.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788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Medindo os eventos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A medida de frequência ou associação a ser utilizada é diretamente relacionada com o delineamento de estudo.</a:t>
            </a:r>
          </a:p>
          <a:p>
            <a:r>
              <a:rPr lang="pt-BR" dirty="0"/>
              <a:t>Estudos Transversais</a:t>
            </a:r>
          </a:p>
          <a:p>
            <a:pPr lvl="1"/>
            <a:r>
              <a:rPr lang="pt-BR" dirty="0"/>
              <a:t>Prevalência, Sensibilidade, Especificidade.</a:t>
            </a:r>
          </a:p>
          <a:p>
            <a:pPr lvl="1"/>
            <a:r>
              <a:rPr lang="pt-BR" dirty="0"/>
              <a:t>Razão de prevalências, Razão de verossimilhança.</a:t>
            </a:r>
          </a:p>
          <a:p>
            <a:r>
              <a:rPr lang="pt-BR" dirty="0"/>
              <a:t>Estudos Longitudinais</a:t>
            </a:r>
          </a:p>
          <a:p>
            <a:pPr lvl="1"/>
            <a:r>
              <a:rPr lang="pt-BR" dirty="0"/>
              <a:t>Incidência acumulada == Risco, Taxa de incidência</a:t>
            </a:r>
          </a:p>
          <a:p>
            <a:pPr lvl="1"/>
            <a:r>
              <a:rPr lang="pt-BR" dirty="0"/>
              <a:t>Razão de risco, Risco atribuível, NNT, Redução relativa do risco (RRR) ou eficácia, razão de taxas.</a:t>
            </a:r>
          </a:p>
          <a:p>
            <a:r>
              <a:rPr lang="pt-BR" dirty="0"/>
              <a:t>Estudos caso controle</a:t>
            </a:r>
          </a:p>
          <a:p>
            <a:pPr lvl="1"/>
            <a:r>
              <a:rPr lang="pt-BR" dirty="0"/>
              <a:t>Chance, Sensibilidade, Especificidade.</a:t>
            </a:r>
          </a:p>
          <a:p>
            <a:pPr lvl="1"/>
            <a:r>
              <a:rPr lang="pt-BR" dirty="0"/>
              <a:t>Razão de Chance</a:t>
            </a:r>
          </a:p>
        </p:txBody>
      </p:sp>
    </p:spTree>
    <p:extLst>
      <p:ext uri="{BB962C8B-B14F-4D97-AF65-F5344CB8AC3E}">
        <p14:creationId xmlns:p14="http://schemas.microsoft.com/office/powerpoint/2010/main" val="275104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Medidas de frequência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preciso fazer algumas distinções:</a:t>
            </a:r>
          </a:p>
          <a:p>
            <a:pPr lvl="1"/>
            <a:r>
              <a:rPr lang="pt-BR" dirty="0"/>
              <a:t>Razão:</a:t>
            </a:r>
          </a:p>
          <a:p>
            <a:pPr lvl="2"/>
            <a:r>
              <a:rPr lang="pt-BR" dirty="0"/>
              <a:t>Alguma coisa divida por outra: </a:t>
            </a:r>
          </a:p>
          <a:p>
            <a:pPr lvl="3"/>
            <a:r>
              <a:rPr lang="pt-BR" dirty="0"/>
              <a:t>10 candidatos / 1 vaga</a:t>
            </a:r>
          </a:p>
          <a:p>
            <a:pPr lvl="1"/>
            <a:r>
              <a:rPr lang="pt-BR" dirty="0"/>
              <a:t>Proporção:</a:t>
            </a:r>
          </a:p>
          <a:p>
            <a:pPr lvl="2"/>
            <a:r>
              <a:rPr lang="pt-BR" dirty="0"/>
              <a:t>O numerador está contido no denominador: </a:t>
            </a:r>
          </a:p>
          <a:p>
            <a:pPr lvl="3"/>
            <a:r>
              <a:rPr lang="pt-BR" dirty="0"/>
              <a:t>40 mulheres casadas / 100 mulheres. Valor varia de 0 a 1, ou de 0% a 100%</a:t>
            </a:r>
          </a:p>
        </p:txBody>
      </p:sp>
    </p:spTree>
    <p:extLst>
      <p:ext uri="{BB962C8B-B14F-4D97-AF65-F5344CB8AC3E}">
        <p14:creationId xmlns:p14="http://schemas.microsoft.com/office/powerpoint/2010/main" val="309309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Medidas de frequência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/>
              <a:t>Risco:</a:t>
            </a:r>
          </a:p>
          <a:p>
            <a:pPr lvl="2"/>
            <a:r>
              <a:rPr lang="pt-BR" dirty="0"/>
              <a:t>Também é uma proporção, e está embutido uma ideia de tempo e de probabilidade. </a:t>
            </a:r>
          </a:p>
          <a:p>
            <a:pPr lvl="3"/>
            <a:r>
              <a:rPr lang="pt-BR" dirty="0"/>
              <a:t>O risco  de uma mulher se casar em 2010 é 0,4 ou 40%. Repare que no denominador estariam todas as mulheres suscetíveis a casamento.</a:t>
            </a:r>
          </a:p>
          <a:p>
            <a:pPr lvl="1"/>
            <a:r>
              <a:rPr lang="pt-BR" dirty="0"/>
              <a:t>Chance:</a:t>
            </a:r>
          </a:p>
          <a:p>
            <a:pPr lvl="2"/>
            <a:r>
              <a:rPr lang="pt-BR" dirty="0"/>
              <a:t>É a probabilidade de um evento acontecer sobre a probabilidade do mesmo evento não acontecer </a:t>
            </a:r>
          </a:p>
          <a:p>
            <a:pPr lvl="3"/>
            <a:r>
              <a:rPr lang="pt-BR" dirty="0"/>
              <a:t>p/(1-p). Probabilidade do cavalo 6 vencer é 80%, ou a chance é 0.8/0.2 = 4 (pra 1)</a:t>
            </a:r>
          </a:p>
        </p:txBody>
      </p:sp>
    </p:spTree>
    <p:extLst>
      <p:ext uri="{BB962C8B-B14F-4D97-AF65-F5344CB8AC3E}">
        <p14:creationId xmlns:p14="http://schemas.microsoft.com/office/powerpoint/2010/main" val="49087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Medidas de frequência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Não comparam diferentes grupos.</a:t>
            </a:r>
          </a:p>
          <a:p>
            <a:r>
              <a:rPr lang="pt-BR" dirty="0"/>
              <a:t>Dois conceitos fundamentais</a:t>
            </a:r>
          </a:p>
          <a:p>
            <a:pPr lvl="1"/>
            <a:r>
              <a:rPr lang="pt-BR" dirty="0"/>
              <a:t>Incidência</a:t>
            </a:r>
          </a:p>
          <a:p>
            <a:pPr lvl="2"/>
            <a:r>
              <a:rPr lang="pt-BR" dirty="0"/>
              <a:t>Número de casos </a:t>
            </a:r>
            <a:r>
              <a:rPr lang="pt-BR" b="1" dirty="0"/>
              <a:t>novos</a:t>
            </a:r>
            <a:r>
              <a:rPr lang="pt-BR" dirty="0"/>
              <a:t> que surgem (incidem) de um determinado evento de interesse num período e população (pessoa e lugar) especificados.</a:t>
            </a:r>
          </a:p>
          <a:p>
            <a:pPr lvl="1"/>
            <a:r>
              <a:rPr lang="pt-BR" dirty="0"/>
              <a:t>Prevalência</a:t>
            </a:r>
          </a:p>
          <a:p>
            <a:pPr lvl="2"/>
            <a:r>
              <a:rPr lang="pt-BR" dirty="0"/>
              <a:t>Número de casos existentes de um determinado evento de interesse num período e população (pessoa e lugar) especificados.</a:t>
            </a:r>
          </a:p>
          <a:p>
            <a:pPr lvl="1"/>
            <a:r>
              <a:rPr lang="pt-BR" dirty="0"/>
              <a:t>Independente da medida, é necessário referências às dimensões: população, tempo e espaço.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7103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Medidas de frequência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Incidência acumulada = risco</a:t>
            </a:r>
          </a:p>
          <a:p>
            <a:pPr lvl="1"/>
            <a:r>
              <a:rPr lang="pt-BR" dirty="0"/>
              <a:t>Proporção que indica casos novos, que incidiram na população durante o tempo de interesse.</a:t>
            </a:r>
          </a:p>
          <a:p>
            <a:pPr lvl="1"/>
            <a:r>
              <a:rPr lang="pt-BR" dirty="0"/>
              <a:t>Sempre expressada como uma proporção e não possui unidade explícita, variando entre 0 e 1.</a:t>
            </a:r>
          </a:p>
          <a:p>
            <a:r>
              <a:rPr lang="pt-BR" dirty="0"/>
              <a:t>Taxa de incidência (densidade de incidência)</a:t>
            </a:r>
          </a:p>
          <a:p>
            <a:pPr lvl="1"/>
            <a:r>
              <a:rPr lang="pt-BR" dirty="0"/>
              <a:t>É uma razão que expressa a velocidade média que um evento ocorre em uma população.</a:t>
            </a:r>
          </a:p>
          <a:p>
            <a:pPr lvl="1"/>
            <a:r>
              <a:rPr lang="pt-BR" dirty="0"/>
              <a:t>Sempre expressada como um resultado de uma razão e padronizada por 100, 1000 ou 10000 pessoas-tempo, variando entre 0 e infinito.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55598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1852</Words>
  <Application>Microsoft Office PowerPoint</Application>
  <PresentationFormat>Apresentação na tela (4:3)</PresentationFormat>
  <Paragraphs>251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5" baseType="lpstr">
      <vt:lpstr>Arial</vt:lpstr>
      <vt:lpstr>Calibri</vt:lpstr>
      <vt:lpstr>Tema do Office</vt:lpstr>
      <vt:lpstr>Epidemiologia clínica</vt:lpstr>
      <vt:lpstr>Sessão 2</vt:lpstr>
      <vt:lpstr>Objetivos da sessão</vt:lpstr>
      <vt:lpstr>Medindo os eventos</vt:lpstr>
      <vt:lpstr>Medindo os eventos</vt:lpstr>
      <vt:lpstr>Medidas de frequência</vt:lpstr>
      <vt:lpstr>Medidas de frequência </vt:lpstr>
      <vt:lpstr>Medidas de frequência </vt:lpstr>
      <vt:lpstr>Medidas de frequência </vt:lpstr>
      <vt:lpstr>Apresentação do PowerPoint</vt:lpstr>
      <vt:lpstr>Risco</vt:lpstr>
      <vt:lpstr>Medidas de associação</vt:lpstr>
      <vt:lpstr>Risco</vt:lpstr>
      <vt:lpstr>Risco</vt:lpstr>
      <vt:lpstr>Risco</vt:lpstr>
      <vt:lpstr>Risco</vt:lpstr>
      <vt:lpstr>Taxa</vt:lpstr>
      <vt:lpstr>Taxa</vt:lpstr>
      <vt:lpstr>Apresentação do PowerPoint</vt:lpstr>
      <vt:lpstr>Prevalência</vt:lpstr>
      <vt:lpstr>Sensibilidade e Especificidade</vt:lpstr>
      <vt:lpstr>Chance</vt:lpstr>
      <vt:lpstr>Exemplo de interpretação</vt:lpstr>
      <vt:lpstr>Exemplo de interpretação</vt:lpstr>
      <vt:lpstr>Exemplo de interpretação</vt:lpstr>
      <vt:lpstr>Apresentação do PowerPoint</vt:lpstr>
      <vt:lpstr>Resumo</vt:lpstr>
      <vt:lpstr>Resumo</vt:lpstr>
      <vt:lpstr>Resumo</vt:lpstr>
      <vt:lpstr>Resumo</vt:lpstr>
      <vt:lpstr>Apresentação do PowerPoint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isis.breves</dc:creator>
  <cp:lastModifiedBy>Pedro Emmanuel Brasil</cp:lastModifiedBy>
  <cp:revision>88</cp:revision>
  <dcterms:created xsi:type="dcterms:W3CDTF">2009-09-28T13:27:04Z</dcterms:created>
  <dcterms:modified xsi:type="dcterms:W3CDTF">2020-05-25T20:16:40Z</dcterms:modified>
</cp:coreProperties>
</file>