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6" r:id="rId10"/>
    <p:sldId id="322" r:id="rId11"/>
    <p:sldId id="267" r:id="rId12"/>
    <p:sldId id="271" r:id="rId13"/>
    <p:sldId id="270" r:id="rId14"/>
    <p:sldId id="272" r:id="rId15"/>
    <p:sldId id="273" r:id="rId16"/>
    <p:sldId id="265" r:id="rId17"/>
    <p:sldId id="274" r:id="rId18"/>
    <p:sldId id="275" r:id="rId19"/>
    <p:sldId id="276" r:id="rId20"/>
    <p:sldId id="323" r:id="rId21"/>
    <p:sldId id="277" r:id="rId22"/>
    <p:sldId id="278" r:id="rId23"/>
    <p:sldId id="279" r:id="rId24"/>
    <p:sldId id="316" r:id="rId25"/>
    <p:sldId id="321" r:id="rId26"/>
    <p:sldId id="324" r:id="rId27"/>
    <p:sldId id="281" r:id="rId28"/>
    <p:sldId id="284" r:id="rId29"/>
    <p:sldId id="285" r:id="rId30"/>
    <p:sldId id="286" r:id="rId31"/>
    <p:sldId id="287" r:id="rId32"/>
    <p:sldId id="288" r:id="rId33"/>
    <p:sldId id="290" r:id="rId34"/>
    <p:sldId id="325" r:id="rId35"/>
    <p:sldId id="296" r:id="rId36"/>
    <p:sldId id="291" r:id="rId37"/>
    <p:sldId id="292" r:id="rId38"/>
    <p:sldId id="293" r:id="rId39"/>
    <p:sldId id="294" r:id="rId40"/>
    <p:sldId id="295" r:id="rId41"/>
    <p:sldId id="326" r:id="rId42"/>
    <p:sldId id="297" r:id="rId43"/>
    <p:sldId id="298" r:id="rId44"/>
    <p:sldId id="311" r:id="rId45"/>
    <p:sldId id="310" r:id="rId46"/>
    <p:sldId id="312" r:id="rId47"/>
    <p:sldId id="313" r:id="rId48"/>
    <p:sldId id="314" r:id="rId49"/>
    <p:sldId id="315" r:id="rId50"/>
    <p:sldId id="327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28" r:id="rId63"/>
    <p:sldId id="319" r:id="rId64"/>
    <p:sldId id="317" r:id="rId65"/>
    <p:sldId id="318" r:id="rId66"/>
    <p:sldId id="260" r:id="rId67"/>
    <p:sldId id="329" r:id="rId68"/>
    <p:sldId id="320" r:id="rId6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BD79-9F9C-4AE3-AAFA-C331C894071C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3EC2F-8D9F-4A0A-8FCB-3F3CF8C476D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3445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CD22-7998-4375-AE30-7A6036D32062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3A6EB-5350-4277-8BA2-F928F9B34EA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5069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E5D1-BD32-4CDA-99C5-ADE4439F0C7B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E1666-57A1-408E-94DF-F525F73159B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7524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6097B-8499-4B0D-ADF4-DA46ECE36197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42D3-3E52-43C0-9DF0-C2473B2494D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9633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1F7F-3A44-4BEF-A59A-F3357EE50446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AA922-82F7-4E8C-B8E3-35247D48309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6852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82FA-AE81-427C-8AFB-84E273CCC1FF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257B1-DE02-4E5D-9E19-76EE670E9D5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1263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11F4-6BFD-4138-AD50-49590006D64B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098BD-9976-4B7F-9381-741DF4BAD6F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989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2501A-B953-4CF4-BC48-70CD358B9485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A9100-C966-413E-9275-5BE7D2CBD79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36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B30E-1BF5-44FF-AB0D-6EED548652A0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4F6B0-161F-43FD-968F-3BD2B491A61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0496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F53D-DF27-435A-B306-5A5F0D4247EE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FCDAC-2AC6-4A4B-81E4-26B6E39802A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5938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FCB7-8EC6-4720-804A-92F59B9A162A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19EE4-506D-46E3-99E3-F182339845A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7552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0F9C06-495A-4957-AEFD-C97FEDCB46CF}" type="datetimeFigureOut">
              <a:rPr lang="pt-BR"/>
              <a:pPr>
                <a:defRPr/>
              </a:pPr>
              <a:t>21/04/2020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BA9B7F4-78E8-496A-9281-E1274451CCC1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docs/en_GB/document_library/Scientific_guideline/2009/09/WC500002662.pdf" TargetMode="External"/><Relationship Id="rId2" Type="http://schemas.openxmlformats.org/officeDocument/2006/relationships/hyperlink" Target="https://www.aoac.org/aoac_prod_imis/AOAC_Docs/StandardsDevelopment/SLV_Guidelines_Dietary_Supplement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gruyter.com/view/j/pac.2002.74.issue-5/pac200274050835/pac200274050835.x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docs/en_GB/document_library/Scientific_guideline/2009/09/WC500002662.pdf" TargetMode="External"/><Relationship Id="rId2" Type="http://schemas.openxmlformats.org/officeDocument/2006/relationships/hyperlink" Target="https://www.aoac.org/aoac_prod_imis/AOAC_Docs/StandardsDevelopment/SLV_Guidelines_Dietary_Supplement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gruyter.com/view/j/pac.2002.74.issue-5/pac200274050835/pac200274050835.x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docs/en_GB/document_library/Scientific_guideline/2009/09/WC500002662.pdf" TargetMode="External"/><Relationship Id="rId2" Type="http://schemas.openxmlformats.org/officeDocument/2006/relationships/hyperlink" Target="https://www.aoac.org/aoac_prod_imis/AOAC_Docs/StandardsDevelopment/SLV_Guidelines_Dietary_Supplement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gruyter.com/view/j/pac.2002.74.issue-5/pac200274050835/pac200274050835.x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Epidemiologia clínica</a:t>
            </a:r>
            <a:endParaRPr lang="en-US" alt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Pedro Emmanuel Brasil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Laboratório de Pesquisa em Imunização e Vigilância em Saúde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Instituto Nacional de Infectologia Evandro Chagas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Fundação Oswaldo Cruz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2020</a:t>
            </a: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ENTIRINHAS #3">
            <a:extLst>
              <a:ext uri="{FF2B5EF4-FFF2-40B4-BE49-F238E27FC236}">
                <a16:creationId xmlns:a16="http://schemas.microsoft.com/office/drawing/2014/main" id="{AE7797DF-9E20-4F27-9753-0D19CD8D3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09750"/>
            <a:ext cx="8572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9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</a:t>
            </a:r>
            <a:r>
              <a:rPr lang="pt-BR"/>
              <a:t>em 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altLang="en-US" dirty="0"/>
              <a:t>Escolher os delineamentos mais adequados dependem da pergunta inicial.</a:t>
            </a:r>
          </a:p>
          <a:p>
            <a:r>
              <a:rPr lang="pt-BR" altLang="en-US" dirty="0"/>
              <a:t>Para implementação de resultados de pesquisa na prática médica (etapas de desenvolvimento): </a:t>
            </a:r>
          </a:p>
          <a:p>
            <a:pPr lvl="1"/>
            <a:r>
              <a:rPr lang="pt-BR" altLang="en-US" dirty="0"/>
              <a:t>análises de decisão clínica, </a:t>
            </a:r>
          </a:p>
          <a:p>
            <a:pPr lvl="1"/>
            <a:r>
              <a:rPr lang="pt-BR" altLang="en-US" dirty="0"/>
              <a:t>estudos de custo-efetividade, </a:t>
            </a:r>
          </a:p>
          <a:p>
            <a:pPr lvl="1"/>
            <a:r>
              <a:rPr lang="pt-BR" altLang="en-US" dirty="0"/>
              <a:t>avaliação da qualidade da atenção e </a:t>
            </a:r>
          </a:p>
          <a:p>
            <a:pPr lvl="1"/>
            <a:r>
              <a:rPr lang="pt-BR" altLang="en-US" dirty="0"/>
              <a:t>avaliação de tecnologias em saúde são importantes.</a:t>
            </a:r>
          </a:p>
          <a:p>
            <a:r>
              <a:rPr lang="pt-BR" altLang="en-US" dirty="0"/>
              <a:t>Os delineamentos mais importantes para ajudar na decisão médica são os seccionais (ou transversais) – capacidade discriminativa - e os ensaios clínicos – avaliação da modificação do prognóstico pelo diagnóstico.	</a:t>
            </a:r>
          </a:p>
        </p:txBody>
      </p:sp>
    </p:spTree>
    <p:extLst>
      <p:ext uri="{BB962C8B-B14F-4D97-AF65-F5344CB8AC3E}">
        <p14:creationId xmlns:p14="http://schemas.microsoft.com/office/powerpoint/2010/main" val="282476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</a:t>
            </a:r>
            <a:r>
              <a:rPr lang="pt-BR"/>
              <a:t>em 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en-US" sz="2800" dirty="0"/>
              <a:t>Validação (Laboratorial vs. Clínica)</a:t>
            </a:r>
          </a:p>
          <a:p>
            <a:pPr lvl="1">
              <a:lnSpc>
                <a:spcPct val="90000"/>
              </a:lnSpc>
            </a:pPr>
            <a:r>
              <a:rPr lang="pt-BR" altLang="en-US" sz="2400" i="1" dirty="0"/>
              <a:t>“… a coleta e avaliação de dados, de um processo desde a etapa de </a:t>
            </a:r>
            <a:r>
              <a:rPr lang="pt-BR" altLang="en-US" sz="2400" b="1" i="1" dirty="0"/>
              <a:t>elaboração até a produção</a:t>
            </a:r>
            <a:r>
              <a:rPr lang="pt-BR" altLang="en-US" sz="2400" i="1" dirty="0"/>
              <a:t>, que estabelece  evidência científica que o processo é capaz de fornecer </a:t>
            </a:r>
            <a:r>
              <a:rPr lang="pt-BR" altLang="en-US" sz="2400" b="1" i="1" dirty="0"/>
              <a:t>um produto</a:t>
            </a:r>
            <a:r>
              <a:rPr lang="pt-BR" altLang="en-US" sz="2400" i="1" dirty="0"/>
              <a:t> de qualidade de forma consistente.”</a:t>
            </a:r>
            <a:r>
              <a:rPr lang="pt-BR" altLang="en-US" sz="2400" dirty="0"/>
              <a:t>  (FDA)</a:t>
            </a:r>
          </a:p>
          <a:p>
            <a:pPr lvl="1">
              <a:lnSpc>
                <a:spcPct val="90000"/>
              </a:lnSpc>
            </a:pPr>
            <a:r>
              <a:rPr lang="pt-BR" altLang="en-US" sz="2400" i="1" dirty="0"/>
              <a:t>“</a:t>
            </a:r>
            <a:r>
              <a:rPr lang="pt-BR" altLang="en-US" sz="2400" b="1" i="1" dirty="0"/>
              <a:t>Validação laboratorial</a:t>
            </a:r>
            <a:r>
              <a:rPr lang="pt-BR" altLang="en-US" sz="2400" i="1" dirty="0"/>
              <a:t> é o processo empregado para confirmar que os dados e resultados de um teste laboratorial  são consistentes, acurados e precisos.” </a:t>
            </a:r>
            <a:r>
              <a:rPr lang="pt-BR" altLang="en-US" sz="2400" dirty="0"/>
              <a:t>(</a:t>
            </a:r>
            <a:r>
              <a:rPr lang="pt-BR" altLang="en-US" sz="2400" dirty="0" err="1"/>
              <a:t>Validation</a:t>
            </a:r>
            <a:r>
              <a:rPr lang="pt-BR" altLang="en-US" sz="2400" dirty="0"/>
              <a:t> </a:t>
            </a:r>
            <a:r>
              <a:rPr lang="pt-BR" altLang="en-US" sz="2400" dirty="0" err="1"/>
              <a:t>and</a:t>
            </a:r>
            <a:r>
              <a:rPr lang="pt-BR" altLang="en-US" sz="2400" dirty="0"/>
              <a:t> </a:t>
            </a:r>
            <a:r>
              <a:rPr lang="pt-BR" altLang="en-US" sz="2400" dirty="0" err="1"/>
              <a:t>Compliance</a:t>
            </a:r>
            <a:r>
              <a:rPr lang="pt-BR" altLang="en-US" sz="2400" dirty="0"/>
              <a:t> </a:t>
            </a:r>
            <a:r>
              <a:rPr lang="pt-BR" altLang="en-US" sz="2400" dirty="0" err="1"/>
              <a:t>institute</a:t>
            </a:r>
            <a:r>
              <a:rPr lang="pt-BR" altLang="en-US" sz="2400" dirty="0"/>
              <a:t>) </a:t>
            </a:r>
          </a:p>
          <a:p>
            <a:pPr lvl="1">
              <a:lnSpc>
                <a:spcPct val="90000"/>
              </a:lnSpc>
            </a:pPr>
            <a:r>
              <a:rPr lang="pt-BR" altLang="en-US" sz="2400" dirty="0"/>
              <a:t>“</a:t>
            </a:r>
            <a:r>
              <a:rPr lang="pt-BR" altLang="en-US" sz="2400" b="1" i="1" dirty="0"/>
              <a:t>Validação laboratorial</a:t>
            </a:r>
            <a:r>
              <a:rPr lang="pt-BR" altLang="en-US" sz="2400" i="1" dirty="0"/>
              <a:t> é o processo de demonstração e confirmação das características de desempenho de um método analítico</a:t>
            </a:r>
            <a:r>
              <a:rPr lang="pt-BR" altLang="en-US" sz="2400" dirty="0"/>
              <a:t>”. (AOAC)</a:t>
            </a:r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408768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</a:t>
            </a:r>
            <a:r>
              <a:rPr lang="pt-BR"/>
              <a:t>em 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en-US" sz="2800" dirty="0"/>
              <a:t>Validação laboratorial</a:t>
            </a:r>
          </a:p>
          <a:p>
            <a:pPr lvl="1">
              <a:lnSpc>
                <a:spcPct val="90000"/>
              </a:lnSpc>
            </a:pPr>
            <a:r>
              <a:rPr lang="pt-BR" altLang="en-US" sz="2400" dirty="0"/>
              <a:t>Características de desempenho são qualidades funcionais e as medidas estatísticas do </a:t>
            </a:r>
            <a:r>
              <a:rPr lang="pt-BR" altLang="en-US" sz="2400" b="1" dirty="0"/>
              <a:t>grau de confiabilidade</a:t>
            </a:r>
            <a:r>
              <a:rPr lang="pt-BR" altLang="en-US" sz="2400" dirty="0"/>
              <a:t> exibida pelo método sob condições de operações especificadas: </a:t>
            </a:r>
          </a:p>
          <a:p>
            <a:pPr lvl="1">
              <a:lnSpc>
                <a:spcPct val="90000"/>
              </a:lnSpc>
            </a:pPr>
            <a:r>
              <a:rPr lang="pt-BR" altLang="en-US" sz="2400" dirty="0"/>
              <a:t>Seletividade ou especificidade (impurezas) </a:t>
            </a:r>
          </a:p>
          <a:p>
            <a:pPr lvl="2">
              <a:lnSpc>
                <a:spcPct val="90000"/>
              </a:lnSpc>
            </a:pPr>
            <a:r>
              <a:rPr lang="pt-BR" altLang="en-US" sz="2000" dirty="0"/>
              <a:t>Habilidade de distinguir o </a:t>
            </a:r>
            <a:r>
              <a:rPr lang="pt-BR" altLang="en-US" sz="2000" dirty="0" err="1"/>
              <a:t>analito</a:t>
            </a:r>
            <a:r>
              <a:rPr lang="pt-BR" altLang="en-US" sz="2000" dirty="0"/>
              <a:t> de outras substâncias. </a:t>
            </a:r>
          </a:p>
          <a:p>
            <a:pPr lvl="1">
              <a:lnSpc>
                <a:spcPct val="90000"/>
              </a:lnSpc>
            </a:pPr>
            <a:r>
              <a:rPr lang="pt-BR" altLang="en-US" sz="2400" dirty="0"/>
              <a:t>Aplicabilidade </a:t>
            </a:r>
          </a:p>
          <a:p>
            <a:pPr lvl="2">
              <a:lnSpc>
                <a:spcPct val="90000"/>
              </a:lnSpc>
            </a:pPr>
            <a:r>
              <a:rPr lang="pt-BR" altLang="en-US" sz="2000" dirty="0"/>
              <a:t>Intervalos aceitáveis de concentrações da operação</a:t>
            </a:r>
          </a:p>
          <a:p>
            <a:pPr lvl="1">
              <a:lnSpc>
                <a:spcPct val="90000"/>
              </a:lnSpc>
            </a:pPr>
            <a:r>
              <a:rPr lang="pt-BR" altLang="en-US" sz="2400" dirty="0"/>
              <a:t>Reprodutibilidade</a:t>
            </a:r>
          </a:p>
          <a:p>
            <a:pPr lvl="2">
              <a:lnSpc>
                <a:spcPct val="90000"/>
              </a:lnSpc>
            </a:pPr>
            <a:r>
              <a:rPr lang="pt-BR" altLang="en-US" sz="2000" dirty="0"/>
              <a:t>Viés na recuperação dos dados, ou variação dos resultados</a:t>
            </a:r>
            <a:endParaRPr lang="pt-BR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650" y="5949280"/>
            <a:ext cx="7488238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000" dirty="0">
                <a:hlinkClick r:id="rId2"/>
              </a:rPr>
              <a:t>https://www.aoac.org/aoac_prod_imis/AOAC_Docs/StandardsDevelopment/SLV_Guidelines_Dietary_Supplements.pdf</a:t>
            </a:r>
            <a:r>
              <a:rPr lang="pt-BR" altLang="en-US" sz="1000" dirty="0"/>
              <a:t> ; </a:t>
            </a:r>
            <a:r>
              <a:rPr lang="pt-BR" altLang="en-US" sz="1000" dirty="0">
                <a:hlinkClick r:id="rId3"/>
              </a:rPr>
              <a:t>http://www.ema.europa.eu/docs/en_GB/document_library/Scientific_guideline/2009/09/WC500002662.pdf</a:t>
            </a:r>
            <a:r>
              <a:rPr lang="pt-BR" altLang="en-US" sz="1000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1000" dirty="0">
                <a:hlinkClick r:id="rId4"/>
              </a:rPr>
              <a:t>Thompson, M., Ellison, S. &amp; Wood, R. (2009). Harmonized guidelines for single-laboratory validation of methods of analysis (IUPAC Technical Report). Pure and Applied Chemistry, 74(5), pp. 835-855. Retrieved 9 Aug. 2018, from doi:10.1351/pac200274050835</a:t>
            </a:r>
            <a:endParaRPr lang="pt-B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9179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</a:t>
            </a:r>
            <a:r>
              <a:rPr lang="pt-BR"/>
              <a:t>em 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altLang="en-US" sz="3000" dirty="0"/>
              <a:t>Validação laboratorial</a:t>
            </a:r>
          </a:p>
          <a:p>
            <a:pPr lvl="1"/>
            <a:r>
              <a:rPr lang="pt-BR" altLang="en-US" dirty="0"/>
              <a:t>Linearidade</a:t>
            </a:r>
          </a:p>
          <a:p>
            <a:pPr lvl="2"/>
            <a:r>
              <a:rPr lang="pt-BR" altLang="en-US" sz="2200" dirty="0"/>
              <a:t>Relação linear entre os sinais e a concentração do </a:t>
            </a:r>
            <a:r>
              <a:rPr lang="pt-BR" altLang="en-US" sz="2200" dirty="0" err="1"/>
              <a:t>analito</a:t>
            </a:r>
            <a:r>
              <a:rPr lang="pt-BR" altLang="en-US" sz="2200" dirty="0"/>
              <a:t> em toda a amplitude do teste (transformações necessárias?)</a:t>
            </a:r>
          </a:p>
          <a:p>
            <a:pPr lvl="1"/>
            <a:r>
              <a:rPr lang="pt-BR" altLang="en-US" dirty="0"/>
              <a:t>Amplitude</a:t>
            </a:r>
          </a:p>
          <a:p>
            <a:pPr lvl="2"/>
            <a:r>
              <a:rPr lang="pt-BR" altLang="en-US" sz="2200" dirty="0"/>
              <a:t>Determinada pela linearidade, desempenho e confiabilidade em valores extremos do </a:t>
            </a:r>
            <a:r>
              <a:rPr lang="pt-BR" altLang="en-US" sz="2200" dirty="0" err="1"/>
              <a:t>analito</a:t>
            </a:r>
            <a:r>
              <a:rPr lang="pt-BR" altLang="en-US" sz="2200" dirty="0"/>
              <a:t>. </a:t>
            </a:r>
          </a:p>
          <a:p>
            <a:pPr lvl="1"/>
            <a:r>
              <a:rPr lang="pt-BR" altLang="en-US" dirty="0"/>
              <a:t>Acurácia (desempenho)</a:t>
            </a:r>
          </a:p>
          <a:p>
            <a:pPr lvl="2"/>
            <a:r>
              <a:rPr lang="pt-BR" altLang="en-US" sz="2200" dirty="0"/>
              <a:t>Por exemplo, aplicação do procedimento analítico a um </a:t>
            </a:r>
            <a:r>
              <a:rPr lang="pt-BR" altLang="en-US" sz="2200" dirty="0" err="1"/>
              <a:t>analito</a:t>
            </a:r>
            <a:r>
              <a:rPr lang="pt-BR" altLang="en-US" sz="2200" dirty="0"/>
              <a:t> de pureza conhecida.</a:t>
            </a:r>
          </a:p>
          <a:p>
            <a:pPr lvl="1"/>
            <a:r>
              <a:rPr lang="pt-BR" altLang="en-US" dirty="0"/>
              <a:t>Precisão</a:t>
            </a:r>
          </a:p>
          <a:p>
            <a:pPr lvl="2"/>
            <a:r>
              <a:rPr lang="pt-BR" altLang="en-US" sz="2200" dirty="0"/>
              <a:t>Variação dos resultados através da repetição ou reprodutibilidade </a:t>
            </a:r>
            <a:r>
              <a:rPr lang="pt-BR" altLang="en-US" sz="2200" dirty="0" err="1"/>
              <a:t>inter-laboratórios</a:t>
            </a:r>
            <a:r>
              <a:rPr lang="pt-BR" altLang="en-US" sz="220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650" y="5949280"/>
            <a:ext cx="7488238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000" dirty="0">
                <a:hlinkClick r:id="rId2"/>
              </a:rPr>
              <a:t>https://www.aoac.org/aoac_prod_imis/AOAC_Docs/StandardsDevelopment/SLV_Guidelines_Dietary_Supplements.pdf</a:t>
            </a:r>
            <a:r>
              <a:rPr lang="pt-BR" altLang="en-US" sz="1000" dirty="0"/>
              <a:t> ; </a:t>
            </a:r>
            <a:r>
              <a:rPr lang="pt-BR" altLang="en-US" sz="1000" dirty="0">
                <a:hlinkClick r:id="rId3"/>
              </a:rPr>
              <a:t>http://www.ema.europa.eu/docs/en_GB/document_library/Scientific_guideline/2009/09/WC500002662.pdf</a:t>
            </a:r>
            <a:r>
              <a:rPr lang="pt-BR" altLang="en-US" sz="1000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1000" dirty="0">
                <a:hlinkClick r:id="rId4"/>
              </a:rPr>
              <a:t>Thompson, M., Ellison, S. &amp; Wood, R. (2009). Harmonized guidelines for single-laboratory validation of methods of analysis (IUPAC Technical Report). Pure and Applied Chemistry, 74(5), pp. 835-855. Retrieved 9 Aug. 2018, from doi:10.1351/pac200274050835</a:t>
            </a:r>
            <a:endParaRPr lang="pt-B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902829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</a:t>
            </a:r>
            <a:r>
              <a:rPr lang="pt-BR"/>
              <a:t>em 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altLang="en-US" sz="3000" dirty="0"/>
              <a:t>Validação laboratorial</a:t>
            </a:r>
          </a:p>
          <a:p>
            <a:pPr lvl="1"/>
            <a:r>
              <a:rPr lang="pt-BR" altLang="en-US" sz="2600" dirty="0"/>
              <a:t>Sensibilidade analítica (limite de detecção)</a:t>
            </a:r>
          </a:p>
          <a:p>
            <a:pPr lvl="2"/>
            <a:r>
              <a:rPr lang="pt-BR" altLang="en-US" sz="2200" dirty="0"/>
              <a:t>O menor nível de uma substância que pode ser detectado por um método analítico.</a:t>
            </a:r>
          </a:p>
          <a:p>
            <a:pPr lvl="1"/>
            <a:r>
              <a:rPr lang="pt-BR" altLang="en-US" sz="2600" dirty="0"/>
              <a:t>Limite de quantificação</a:t>
            </a:r>
          </a:p>
          <a:p>
            <a:pPr lvl="2"/>
            <a:r>
              <a:rPr lang="pt-BR" altLang="en-US" sz="2200" dirty="0"/>
              <a:t>Estabelecimento de um valor mínimo no qual o </a:t>
            </a:r>
            <a:r>
              <a:rPr lang="pt-BR" altLang="en-US" sz="2200" dirty="0" err="1"/>
              <a:t>analito</a:t>
            </a:r>
            <a:r>
              <a:rPr lang="pt-BR" altLang="en-US" sz="2200" dirty="0"/>
              <a:t> pode ser quantificado com acurácia e precisão</a:t>
            </a:r>
          </a:p>
          <a:p>
            <a:pPr lvl="1"/>
            <a:r>
              <a:rPr lang="pt-BR" altLang="en-US" sz="2600" dirty="0"/>
              <a:t>Robustez</a:t>
            </a:r>
          </a:p>
          <a:p>
            <a:pPr lvl="2"/>
            <a:r>
              <a:rPr lang="pt-BR" altLang="en-US" sz="2200" dirty="0"/>
              <a:t>A confiabilidade da análise considerando variações intencionais nos parâmetros do método</a:t>
            </a:r>
          </a:p>
          <a:p>
            <a:pPr lvl="1"/>
            <a:r>
              <a:rPr lang="pt-BR" altLang="en-US" sz="2600" dirty="0"/>
              <a:t>Adequação </a:t>
            </a:r>
          </a:p>
          <a:p>
            <a:pPr lvl="2"/>
            <a:r>
              <a:rPr lang="pt-BR" altLang="en-US" sz="2200" dirty="0"/>
              <a:t>Testes baseados no conceito de que os equipamentos, os eletrônicos, as operações analíticas, as amostras constituem um sistema integral que podem ser avaliados como tal. </a:t>
            </a:r>
          </a:p>
          <a:p>
            <a:pPr lvl="2"/>
            <a:endParaRPr lang="pt-BR" altLang="en-US" sz="2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650" y="5949280"/>
            <a:ext cx="7488238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000" dirty="0">
                <a:hlinkClick r:id="rId2"/>
              </a:rPr>
              <a:t>https://www.aoac.org/aoac_prod_imis/AOAC_Docs/StandardsDevelopment/SLV_Guidelines_Dietary_Supplements.pdf</a:t>
            </a:r>
            <a:r>
              <a:rPr lang="pt-BR" altLang="en-US" sz="1000" dirty="0"/>
              <a:t> ; </a:t>
            </a:r>
            <a:r>
              <a:rPr lang="pt-BR" altLang="en-US" sz="1000" dirty="0">
                <a:hlinkClick r:id="rId3"/>
              </a:rPr>
              <a:t>http://www.ema.europa.eu/docs/en_GB/document_library/Scientific_guideline/2009/09/WC500002662.pdf</a:t>
            </a:r>
            <a:r>
              <a:rPr lang="pt-BR" altLang="en-US" sz="1000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1000" dirty="0">
                <a:hlinkClick r:id="rId4"/>
              </a:rPr>
              <a:t>Thompson, M., Ellison, S. &amp; Wood, R. (2009). Harmonized guidelines for single-laboratory validation of methods of analysis (IUPAC Technical Report). Pure and Applied Chemistry, 74(5), pp. 835-855. Retrieved 9 Aug. 2018, from doi:10.1351/pac200274050835</a:t>
            </a:r>
            <a:endParaRPr lang="pt-B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2443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5" y="2348880"/>
            <a:ext cx="8404492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17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</a:t>
            </a:r>
            <a:r>
              <a:rPr lang="pt-BR"/>
              <a:t>em 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en-US" sz="2800" dirty="0"/>
              <a:t>Validação clínica</a:t>
            </a:r>
          </a:p>
          <a:p>
            <a:pPr lvl="1"/>
            <a:r>
              <a:rPr lang="pt-BR" altLang="en-US" sz="2400" dirty="0"/>
              <a:t>Unidade de interesse é o paciente.</a:t>
            </a:r>
          </a:p>
          <a:p>
            <a:pPr lvl="1"/>
            <a:r>
              <a:rPr lang="pt-BR" altLang="en-US" sz="2400" dirty="0"/>
              <a:t>Um teste validado é um teste que se conhece as medidas de classificação ou identificação corretas de um evento de interesse em pacientes (humanos no caso da medicina) e contribui com o processo de decisão do médico quanto ao diagnóstico, prognóstico e tratamento.</a:t>
            </a:r>
          </a:p>
          <a:p>
            <a:pPr lvl="1"/>
            <a:r>
              <a:rPr lang="pt-BR" altLang="en-US" dirty="0"/>
              <a:t>Acurácia (desempenho) </a:t>
            </a:r>
          </a:p>
          <a:p>
            <a:pPr lvl="2"/>
            <a:r>
              <a:rPr lang="pt-BR" altLang="en-US" sz="2600" dirty="0"/>
              <a:t>Habilidade do teste de discriminar entre os que tem e os que não tem uma condição de interesse.</a:t>
            </a:r>
          </a:p>
          <a:p>
            <a:pPr lvl="2"/>
            <a:endParaRPr lang="pt-BR" altLang="en-US" sz="2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650" y="6453188"/>
            <a:ext cx="7488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000" dirty="0" err="1"/>
              <a:t>Guyatt</a:t>
            </a:r>
            <a:r>
              <a:rPr lang="pt-BR" altLang="en-US" sz="1000" dirty="0"/>
              <a:t> – </a:t>
            </a:r>
            <a:r>
              <a:rPr lang="pt-BR" altLang="en-US" sz="1000" dirty="0" err="1"/>
              <a:t>User’s</a:t>
            </a:r>
            <a:r>
              <a:rPr lang="pt-BR" altLang="en-US" sz="1000" dirty="0"/>
              <a:t> </a:t>
            </a:r>
            <a:r>
              <a:rPr lang="pt-BR" altLang="en-US" sz="1000" dirty="0" err="1"/>
              <a:t>guide</a:t>
            </a:r>
            <a:r>
              <a:rPr lang="pt-BR" altLang="en-US" sz="1000" dirty="0"/>
              <a:t> </a:t>
            </a:r>
            <a:r>
              <a:rPr lang="pt-BR" altLang="en-US" sz="1000" dirty="0" err="1"/>
              <a:t>to</a:t>
            </a:r>
            <a:r>
              <a:rPr lang="pt-BR" altLang="en-US" sz="1000" dirty="0"/>
              <a:t> medical </a:t>
            </a:r>
            <a:r>
              <a:rPr lang="pt-BR" altLang="en-US" sz="1000" dirty="0" err="1"/>
              <a:t>literature</a:t>
            </a:r>
            <a:r>
              <a:rPr lang="pt-BR" altLang="en-US" sz="1000" dirty="0"/>
              <a:t> 3rd Ed ; </a:t>
            </a:r>
            <a:r>
              <a:rPr lang="pt-BR" altLang="en-US" sz="1000" dirty="0" err="1"/>
              <a:t>Knottnerus</a:t>
            </a:r>
            <a:r>
              <a:rPr lang="pt-BR" altLang="en-US" sz="1000" dirty="0"/>
              <a:t> – The </a:t>
            </a:r>
            <a:r>
              <a:rPr lang="pt-BR" altLang="en-US" sz="1000" dirty="0" err="1"/>
              <a:t>evidence</a:t>
            </a:r>
            <a:r>
              <a:rPr lang="pt-BR" altLang="en-US" sz="1000" dirty="0"/>
              <a:t> base </a:t>
            </a:r>
            <a:r>
              <a:rPr lang="pt-BR" altLang="en-US" sz="1000" dirty="0" err="1"/>
              <a:t>clinical</a:t>
            </a:r>
            <a:r>
              <a:rPr lang="pt-BR" altLang="en-US" sz="1000" dirty="0"/>
              <a:t> </a:t>
            </a:r>
            <a:r>
              <a:rPr lang="pt-BR" altLang="en-US" sz="1000" dirty="0" err="1"/>
              <a:t>diagnosis</a:t>
            </a:r>
            <a:r>
              <a:rPr lang="pt-BR" altLang="en-US" sz="1000" dirty="0"/>
              <a:t> 2009. </a:t>
            </a:r>
          </a:p>
        </p:txBody>
      </p:sp>
    </p:spTree>
    <p:extLst>
      <p:ext uri="{BB962C8B-B14F-4D97-AF65-F5344CB8AC3E}">
        <p14:creationId xmlns:p14="http://schemas.microsoft.com/office/powerpoint/2010/main" val="219098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</a:t>
            </a:r>
            <a:r>
              <a:rPr lang="pt-BR"/>
              <a:t>em 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altLang="en-US" sz="2800" dirty="0"/>
              <a:t>Validação clínica</a:t>
            </a:r>
          </a:p>
          <a:p>
            <a:pPr lvl="1"/>
            <a:r>
              <a:rPr lang="pt-BR" altLang="en-US" sz="2400" dirty="0"/>
              <a:t>Sensibilidade</a:t>
            </a:r>
          </a:p>
          <a:p>
            <a:pPr lvl="2"/>
            <a:r>
              <a:rPr lang="pt-BR" altLang="en-US" sz="2000" dirty="0"/>
              <a:t>Capacidade do teste de identificar corretamente os sujeitos portadores da condição de interesse.</a:t>
            </a:r>
          </a:p>
          <a:p>
            <a:pPr lvl="1"/>
            <a:r>
              <a:rPr lang="pt-BR" altLang="en-US" sz="2400" dirty="0"/>
              <a:t>Especificidade</a:t>
            </a:r>
          </a:p>
          <a:p>
            <a:pPr lvl="2"/>
            <a:r>
              <a:rPr lang="pt-BR" altLang="en-US" sz="2000" dirty="0"/>
              <a:t>Capacidade do teste de identificar corretamente os sujeitos não portadores da condição de interesse.</a:t>
            </a:r>
          </a:p>
          <a:p>
            <a:pPr lvl="1"/>
            <a:r>
              <a:rPr lang="pt-BR" altLang="en-US" sz="2400" dirty="0"/>
              <a:t>Razão de verossimilhança positiva</a:t>
            </a:r>
          </a:p>
          <a:p>
            <a:pPr lvl="2"/>
            <a:r>
              <a:rPr lang="pt-BR" altLang="en-US" sz="2000" dirty="0"/>
              <a:t>É a razão da probabilidade de um teste se apresentar positivo em sujeitos com a condição e a probabilidade do teste se apresentar positivo em sujeitos sem a condição de interesse. </a:t>
            </a:r>
          </a:p>
          <a:p>
            <a:pPr lvl="1"/>
            <a:r>
              <a:rPr lang="pt-BR" altLang="en-US" sz="2400" dirty="0"/>
              <a:t>Razão de verossimilhança negativa</a:t>
            </a:r>
          </a:p>
          <a:p>
            <a:pPr lvl="2"/>
            <a:r>
              <a:rPr lang="pt-BR" altLang="en-US" sz="2000" dirty="0"/>
              <a:t> É a razão da probabilidade de um teste se apresentar negativo em sujeitos com a condição e a probabilidade do teste se apresentar negativo em sujeitos sem a condição de interesse.</a:t>
            </a:r>
            <a:endParaRPr lang="pt-BR" altLang="en-US" sz="1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650" y="6453188"/>
            <a:ext cx="7488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000" dirty="0" err="1"/>
              <a:t>Guyatt</a:t>
            </a:r>
            <a:r>
              <a:rPr lang="pt-BR" altLang="en-US" sz="1000" dirty="0"/>
              <a:t> – </a:t>
            </a:r>
            <a:r>
              <a:rPr lang="pt-BR" altLang="en-US" sz="1000" dirty="0" err="1"/>
              <a:t>User’s</a:t>
            </a:r>
            <a:r>
              <a:rPr lang="pt-BR" altLang="en-US" sz="1000" dirty="0"/>
              <a:t> </a:t>
            </a:r>
            <a:r>
              <a:rPr lang="pt-BR" altLang="en-US" sz="1000" dirty="0" err="1"/>
              <a:t>guide</a:t>
            </a:r>
            <a:r>
              <a:rPr lang="pt-BR" altLang="en-US" sz="1000" dirty="0"/>
              <a:t> </a:t>
            </a:r>
            <a:r>
              <a:rPr lang="pt-BR" altLang="en-US" sz="1000" dirty="0" err="1"/>
              <a:t>to</a:t>
            </a:r>
            <a:r>
              <a:rPr lang="pt-BR" altLang="en-US" sz="1000" dirty="0"/>
              <a:t> medical </a:t>
            </a:r>
            <a:r>
              <a:rPr lang="pt-BR" altLang="en-US" sz="1000" dirty="0" err="1"/>
              <a:t>literature</a:t>
            </a:r>
            <a:r>
              <a:rPr lang="pt-BR" altLang="en-US" sz="1000" dirty="0"/>
              <a:t> 3rd Ed ; </a:t>
            </a:r>
            <a:r>
              <a:rPr lang="pt-BR" altLang="en-US" sz="1000" dirty="0" err="1"/>
              <a:t>Knottnerus</a:t>
            </a:r>
            <a:r>
              <a:rPr lang="pt-BR" altLang="en-US" sz="1000" dirty="0"/>
              <a:t> – The </a:t>
            </a:r>
            <a:r>
              <a:rPr lang="pt-BR" altLang="en-US" sz="1000" dirty="0" err="1"/>
              <a:t>evidence</a:t>
            </a:r>
            <a:r>
              <a:rPr lang="pt-BR" altLang="en-US" sz="1000" dirty="0"/>
              <a:t> base </a:t>
            </a:r>
            <a:r>
              <a:rPr lang="pt-BR" altLang="en-US" sz="1000" dirty="0" err="1"/>
              <a:t>clinical</a:t>
            </a:r>
            <a:r>
              <a:rPr lang="pt-BR" altLang="en-US" sz="1000" dirty="0"/>
              <a:t> </a:t>
            </a:r>
            <a:r>
              <a:rPr lang="pt-BR" altLang="en-US" sz="1000" dirty="0" err="1"/>
              <a:t>diagnosis</a:t>
            </a:r>
            <a:r>
              <a:rPr lang="pt-BR" altLang="en-US" sz="1000" dirty="0"/>
              <a:t> 2009. </a:t>
            </a:r>
          </a:p>
        </p:txBody>
      </p:sp>
    </p:spTree>
    <p:extLst>
      <p:ext uri="{BB962C8B-B14F-4D97-AF65-F5344CB8AC3E}">
        <p14:creationId xmlns:p14="http://schemas.microsoft.com/office/powerpoint/2010/main" val="261443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altLang="en-US" sz="2800" dirty="0"/>
              <a:t>Validação clínica</a:t>
            </a:r>
          </a:p>
          <a:p>
            <a:pPr lvl="1"/>
            <a:r>
              <a:rPr lang="pt-BR" altLang="en-US" sz="2400" dirty="0"/>
              <a:t>Razão de chance diagnóstica </a:t>
            </a:r>
          </a:p>
          <a:p>
            <a:pPr lvl="2"/>
            <a:r>
              <a:rPr lang="pt-BR" altLang="en-US" sz="2000" dirty="0"/>
              <a:t>Representa uma medida de geral de discriminação do teste onde o produto dos corretamente classificados é dividido pelo produto dos incorretamente classificados.</a:t>
            </a:r>
          </a:p>
          <a:p>
            <a:pPr lvl="1"/>
            <a:r>
              <a:rPr lang="pt-BR" altLang="en-US" sz="2400" dirty="0"/>
              <a:t>Índice J de </a:t>
            </a:r>
            <a:r>
              <a:rPr lang="pt-BR" altLang="en-US" sz="2400" dirty="0" err="1"/>
              <a:t>Youden</a:t>
            </a:r>
            <a:endParaRPr lang="pt-BR" altLang="en-US" sz="2400" dirty="0"/>
          </a:p>
          <a:p>
            <a:pPr lvl="2"/>
            <a:r>
              <a:rPr lang="pt-BR" altLang="en-US" sz="2000" dirty="0"/>
              <a:t>Sensibilidade + Especificidade – 1</a:t>
            </a:r>
          </a:p>
          <a:p>
            <a:pPr lvl="1"/>
            <a:r>
              <a:rPr lang="pt-BR" altLang="en-US" sz="2400" dirty="0"/>
              <a:t>Área sob a curva ROC (</a:t>
            </a:r>
            <a:r>
              <a:rPr lang="pt-BR" altLang="en-US" sz="2400" dirty="0" err="1"/>
              <a:t>receiver</a:t>
            </a:r>
            <a:r>
              <a:rPr lang="pt-BR" altLang="en-US" sz="2400" dirty="0"/>
              <a:t> </a:t>
            </a:r>
            <a:r>
              <a:rPr lang="pt-BR" altLang="en-US" sz="2400" dirty="0" err="1"/>
              <a:t>operating</a:t>
            </a:r>
            <a:r>
              <a:rPr lang="pt-BR" altLang="en-US" sz="2400" dirty="0"/>
              <a:t> </a:t>
            </a:r>
            <a:r>
              <a:rPr lang="pt-BR" altLang="en-US" sz="2400" dirty="0" err="1"/>
              <a:t>characteristics</a:t>
            </a:r>
            <a:r>
              <a:rPr lang="pt-BR" altLang="en-US" sz="2400" dirty="0"/>
              <a:t>)</a:t>
            </a:r>
          </a:p>
          <a:p>
            <a:pPr lvl="2"/>
            <a:r>
              <a:rPr lang="pt-BR" altLang="en-US" sz="2000" dirty="0"/>
              <a:t>Medida (desenvolvida originalmente) para testes de escala contínua, em que para cada resultado do teste dentro da sua amplitude de resultados uma sensibilidade e especificidade é estimada e representada graficamente. A área sob esta representação é interpretada como uma medida geral de discriminação do teste.</a:t>
            </a:r>
            <a:endParaRPr lang="pt-BR" altLang="en-US" sz="6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650" y="6453188"/>
            <a:ext cx="7488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000" dirty="0" err="1"/>
              <a:t>Guyatt</a:t>
            </a:r>
            <a:r>
              <a:rPr lang="pt-BR" altLang="en-US" sz="1000" dirty="0"/>
              <a:t> – </a:t>
            </a:r>
            <a:r>
              <a:rPr lang="pt-BR" altLang="en-US" sz="1000" dirty="0" err="1"/>
              <a:t>User’s</a:t>
            </a:r>
            <a:r>
              <a:rPr lang="pt-BR" altLang="en-US" sz="1000" dirty="0"/>
              <a:t> </a:t>
            </a:r>
            <a:r>
              <a:rPr lang="pt-BR" altLang="en-US" sz="1000" dirty="0" err="1"/>
              <a:t>guide</a:t>
            </a:r>
            <a:r>
              <a:rPr lang="pt-BR" altLang="en-US" sz="1000" dirty="0"/>
              <a:t> </a:t>
            </a:r>
            <a:r>
              <a:rPr lang="pt-BR" altLang="en-US" sz="1000" dirty="0" err="1"/>
              <a:t>to</a:t>
            </a:r>
            <a:r>
              <a:rPr lang="pt-BR" altLang="en-US" sz="1000" dirty="0"/>
              <a:t> medical </a:t>
            </a:r>
            <a:r>
              <a:rPr lang="pt-BR" altLang="en-US" sz="1000" dirty="0" err="1"/>
              <a:t>literature</a:t>
            </a:r>
            <a:r>
              <a:rPr lang="pt-BR" altLang="en-US" sz="1000" dirty="0"/>
              <a:t> 3rd Ed ; </a:t>
            </a:r>
            <a:r>
              <a:rPr lang="pt-BR" altLang="en-US" sz="1000" dirty="0" err="1"/>
              <a:t>Knottnerus</a:t>
            </a:r>
            <a:r>
              <a:rPr lang="pt-BR" altLang="en-US" sz="1000" dirty="0"/>
              <a:t> – The </a:t>
            </a:r>
            <a:r>
              <a:rPr lang="pt-BR" altLang="en-US" sz="1000" dirty="0" err="1"/>
              <a:t>evidence</a:t>
            </a:r>
            <a:r>
              <a:rPr lang="pt-BR" altLang="en-US" sz="1000" dirty="0"/>
              <a:t> base </a:t>
            </a:r>
            <a:r>
              <a:rPr lang="pt-BR" altLang="en-US" sz="1000" dirty="0" err="1"/>
              <a:t>clinical</a:t>
            </a:r>
            <a:r>
              <a:rPr lang="pt-BR" altLang="en-US" sz="1000" dirty="0"/>
              <a:t> </a:t>
            </a:r>
            <a:r>
              <a:rPr lang="pt-BR" altLang="en-US" sz="1000" dirty="0" err="1"/>
              <a:t>diagnosis</a:t>
            </a:r>
            <a:r>
              <a:rPr lang="pt-BR" altLang="en-US" sz="1000" dirty="0"/>
              <a:t> 2009. </a:t>
            </a:r>
          </a:p>
        </p:txBody>
      </p:sp>
    </p:spTree>
    <p:extLst>
      <p:ext uri="{BB962C8B-B14F-4D97-AF65-F5344CB8AC3E}">
        <p14:creationId xmlns:p14="http://schemas.microsoft.com/office/powerpoint/2010/main" val="259462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 adicional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396752"/>
          </a:xfrm>
        </p:spPr>
        <p:txBody>
          <a:bodyPr/>
          <a:lstStyle/>
          <a:p>
            <a:r>
              <a:rPr lang="en-US" sz="2800" dirty="0"/>
              <a:t>The evidence base of clinical diagnosis : theory and methods of diagnostic research / edited by J. André </a:t>
            </a:r>
            <a:r>
              <a:rPr lang="en-US" sz="2800" dirty="0" err="1"/>
              <a:t>Knottnerus</a:t>
            </a:r>
            <a:r>
              <a:rPr lang="en-US" sz="2800" dirty="0"/>
              <a:t>, Frank </a:t>
            </a:r>
            <a:r>
              <a:rPr lang="en-US" sz="2800" dirty="0" err="1"/>
              <a:t>Buntinx</a:t>
            </a:r>
            <a:r>
              <a:rPr lang="en-US" sz="2800" dirty="0"/>
              <a:t>. 2nd ed. ISBN 978-1-4051-5787-2</a:t>
            </a:r>
          </a:p>
          <a:p>
            <a:endParaRPr lang="en-US" sz="2800" dirty="0"/>
          </a:p>
        </p:txBody>
      </p:sp>
      <p:sp>
        <p:nvSpPr>
          <p:cNvPr id="4" name="AutoShape 2" descr="Resultado de imagem para designing clinical research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800" y="2780928"/>
            <a:ext cx="3302400" cy="40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30"/>
    </mc:Choice>
    <mc:Fallback xmlns="">
      <p:transition spd="slow" advTm="92630"/>
    </mc:Fallback>
  </mc:AlternateContent>
  <p:extLst>
    <p:ext uri="{3A86A75C-4F4B-4683-9AE1-C65F6400EC91}">
      <p14:laserTraceLst xmlns:p14="http://schemas.microsoft.com/office/powerpoint/2010/main">
        <p14:tracePtLst>
          <p14:tracePt t="20545" x="2781300" y="5988050"/>
          <p14:tracePt t="20555" x="2781300" y="5981700"/>
          <p14:tracePt t="20565" x="2787650" y="5956300"/>
          <p14:tracePt t="20579" x="2806700" y="5918200"/>
          <p14:tracePt t="20595" x="2819400" y="5873750"/>
          <p14:tracePt t="20612" x="2908300" y="5676900"/>
          <p14:tracePt t="20628" x="2965450" y="5549900"/>
          <p14:tracePt t="20645" x="3003550" y="5492750"/>
          <p14:tracePt t="20661" x="3073400" y="5403850"/>
          <p14:tracePt t="20678" x="3130550" y="5365750"/>
          <p14:tracePt t="20695" x="3270250" y="5295900"/>
          <p14:tracePt t="20712" x="3321050" y="5289550"/>
          <p14:tracePt t="20728" x="3416300" y="5295900"/>
          <p14:tracePt t="20745" x="3549650" y="5359400"/>
          <p14:tracePt t="20762" x="3632200" y="5410200"/>
          <p14:tracePt t="20778" x="3752850" y="5518150"/>
          <p14:tracePt t="20795" x="3790950" y="5562600"/>
          <p14:tracePt t="20811" x="3822700" y="5588000"/>
          <p14:tracePt t="20828" x="3822700" y="5594350"/>
          <p14:tracePt t="20862" x="3721100" y="5524500"/>
          <p14:tracePt t="20878" x="3619500" y="5461000"/>
          <p14:tracePt t="20895" x="3352800" y="5257800"/>
          <p14:tracePt t="20911" x="3213100" y="5143500"/>
          <p14:tracePt t="20928" x="3079750" y="4991100"/>
          <p14:tracePt t="20945" x="3028950" y="4908550"/>
          <p14:tracePt t="20961" x="2940050" y="4648200"/>
          <p14:tracePt t="20979" x="2952750" y="4286250"/>
          <p14:tracePt t="20996" x="2997200" y="4152900"/>
          <p14:tracePt t="21012" x="3155950" y="3854450"/>
          <p14:tracePt t="21029" x="3257550" y="3657600"/>
          <p14:tracePt t="21045" x="3390900" y="3448050"/>
          <p14:tracePt t="21063" x="3429000" y="3378200"/>
          <p14:tracePt t="21079" x="3492500" y="3276600"/>
          <p14:tracePt t="21096" x="3556000" y="3187700"/>
          <p14:tracePt t="21113" x="3581400" y="3149600"/>
          <p14:tracePt t="21129" x="3651250" y="3073400"/>
          <p14:tracePt t="21145" x="3695700" y="3035300"/>
          <p14:tracePt t="21162" x="3790950" y="2940050"/>
          <p14:tracePt t="21179" x="3879850" y="2857500"/>
          <p14:tracePt t="21196" x="3943350" y="2813050"/>
          <p14:tracePt t="21212" x="4083050" y="2686050"/>
          <p14:tracePt t="21228" x="4152900" y="2647950"/>
          <p14:tracePt t="21244" x="4241800" y="2584450"/>
          <p14:tracePt t="21261" x="4298950" y="2546350"/>
          <p14:tracePt t="21278" x="4375150" y="2495550"/>
          <p14:tracePt t="21294" x="4419600" y="2470150"/>
          <p14:tracePt t="21311" x="4464050" y="2444750"/>
          <p14:tracePt t="21688" x="4464050" y="2432050"/>
          <p14:tracePt t="21699" x="4464050" y="2413000"/>
          <p14:tracePt t="21711" x="4464050" y="2400300"/>
          <p14:tracePt t="21723" x="4451350" y="2374900"/>
          <p14:tracePt t="21731" x="4445000" y="2362200"/>
          <p14:tracePt t="21745" x="4432300" y="2349500"/>
          <p14:tracePt t="21763" x="4419600" y="2336800"/>
          <p14:tracePt t="21778" x="4362450" y="2292350"/>
          <p14:tracePt t="21795" x="4273550" y="2247900"/>
          <p14:tracePt t="21811" x="4241800" y="2228850"/>
          <p14:tracePt t="21829" x="4210050" y="2197100"/>
          <p14:tracePt t="21845" x="4197350" y="2184400"/>
          <p14:tracePt t="21862" x="4184650" y="2165350"/>
          <p14:tracePt t="21878" x="4178300" y="2159000"/>
          <p14:tracePt t="21894" x="4171950" y="2146300"/>
          <p14:tracePt t="21912" x="4171950" y="2139950"/>
          <p14:tracePt t="21945" x="4178300" y="2133600"/>
          <p14:tracePt t="21962" x="4197350" y="2133600"/>
          <p14:tracePt t="21978" x="4248150" y="2133600"/>
          <p14:tracePt t="21996" x="4318000" y="2139950"/>
          <p14:tracePt t="22012" x="4375150" y="2171700"/>
          <p14:tracePt t="22028" x="4483100" y="2222500"/>
          <p14:tracePt t="22045" x="4514850" y="2235200"/>
          <p14:tracePt t="22062" x="4559300" y="2241550"/>
          <p14:tracePt t="22079" x="4565650" y="2241550"/>
          <p14:tracePt t="22096" x="4578350" y="2241550"/>
          <p14:tracePt t="22112" x="4591050" y="2247900"/>
          <p14:tracePt t="22130" x="4597400" y="2247900"/>
          <p14:tracePt t="22145" x="4603750" y="224790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ENTIRINHAS #7">
            <a:extLst>
              <a:ext uri="{FF2B5EF4-FFF2-40B4-BE49-F238E27FC236}">
                <a16:creationId xmlns:a16="http://schemas.microsoft.com/office/drawing/2014/main" id="{9AB1EE5E-8316-4C11-B581-E8A67DD03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09750"/>
            <a:ext cx="8572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53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650" y="6453188"/>
            <a:ext cx="7488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000" dirty="0" err="1"/>
              <a:t>Guyatt</a:t>
            </a:r>
            <a:r>
              <a:rPr lang="pt-BR" altLang="en-US" sz="1000" dirty="0"/>
              <a:t> – </a:t>
            </a:r>
            <a:r>
              <a:rPr lang="pt-BR" altLang="en-US" sz="1000" dirty="0" err="1"/>
              <a:t>User’s</a:t>
            </a:r>
            <a:r>
              <a:rPr lang="pt-BR" altLang="en-US" sz="1000" dirty="0"/>
              <a:t> </a:t>
            </a:r>
            <a:r>
              <a:rPr lang="pt-BR" altLang="en-US" sz="1000" dirty="0" err="1"/>
              <a:t>guide</a:t>
            </a:r>
            <a:r>
              <a:rPr lang="pt-BR" altLang="en-US" sz="1000" dirty="0"/>
              <a:t> </a:t>
            </a:r>
            <a:r>
              <a:rPr lang="pt-BR" altLang="en-US" sz="1000" dirty="0" err="1"/>
              <a:t>to</a:t>
            </a:r>
            <a:r>
              <a:rPr lang="pt-BR" altLang="en-US" sz="1000" dirty="0"/>
              <a:t> medical </a:t>
            </a:r>
            <a:r>
              <a:rPr lang="pt-BR" altLang="en-US" sz="1000" dirty="0" err="1"/>
              <a:t>literature</a:t>
            </a:r>
            <a:r>
              <a:rPr lang="pt-BR" altLang="en-US" sz="1000" dirty="0"/>
              <a:t> 3rd Ed ; </a:t>
            </a:r>
            <a:r>
              <a:rPr lang="pt-BR" altLang="en-US" sz="1000" dirty="0" err="1"/>
              <a:t>Knottnerus</a:t>
            </a:r>
            <a:r>
              <a:rPr lang="pt-BR" altLang="en-US" sz="1000" dirty="0"/>
              <a:t> – The </a:t>
            </a:r>
            <a:r>
              <a:rPr lang="pt-BR" altLang="en-US" sz="1000" dirty="0" err="1"/>
              <a:t>evidence</a:t>
            </a:r>
            <a:r>
              <a:rPr lang="pt-BR" altLang="en-US" sz="1000" dirty="0"/>
              <a:t> base </a:t>
            </a:r>
            <a:r>
              <a:rPr lang="pt-BR" altLang="en-US" sz="1000" dirty="0" err="1"/>
              <a:t>clinical</a:t>
            </a:r>
            <a:r>
              <a:rPr lang="pt-BR" altLang="en-US" sz="1000" dirty="0"/>
              <a:t> </a:t>
            </a:r>
            <a:r>
              <a:rPr lang="pt-BR" altLang="en-US" sz="1000" dirty="0" err="1"/>
              <a:t>diagnosis</a:t>
            </a:r>
            <a:r>
              <a:rPr lang="pt-BR" altLang="en-US" sz="1000" dirty="0"/>
              <a:t> 2009.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407400" cy="63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651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22425"/>
            <a:ext cx="90963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906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pic>
        <p:nvPicPr>
          <p:cNvPr id="4" name="Picture 5" descr="ROC_combined_PCR_Chag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60488"/>
            <a:ext cx="7200900" cy="52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03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20" y="1251316"/>
            <a:ext cx="6429732" cy="550974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/>
              <a:t>Pesquisa clínica em diagnóstico</a:t>
            </a:r>
          </a:p>
        </p:txBody>
      </p:sp>
    </p:spTree>
    <p:extLst>
      <p:ext uri="{BB962C8B-B14F-4D97-AF65-F5344CB8AC3E}">
        <p14:creationId xmlns:p14="http://schemas.microsoft.com/office/powerpoint/2010/main" val="3622560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/>
              <a:t>Confiabilidade e reprodutibilidade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4981422" cy="16561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9" y="3429000"/>
            <a:ext cx="4968644" cy="180958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4299" y="5517232"/>
            <a:ext cx="496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400" dirty="0"/>
              <a:t>O esperado de cada </a:t>
            </a:r>
            <a:r>
              <a:rPr lang="pt-BR" sz="1400" dirty="0" err="1"/>
              <a:t>casela</a:t>
            </a:r>
            <a:r>
              <a:rPr lang="pt-BR" sz="1400" dirty="0"/>
              <a:t> é a soma das marginais da </a:t>
            </a:r>
            <a:r>
              <a:rPr lang="pt-BR" sz="1400" dirty="0" err="1"/>
              <a:t>casela</a:t>
            </a:r>
            <a:r>
              <a:rPr lang="pt-BR" sz="1400"/>
              <a:t> dividido </a:t>
            </a:r>
            <a:r>
              <a:rPr lang="pt-BR" sz="1400" dirty="0"/>
              <a:t>por 4.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548273"/>
            <a:ext cx="2457450" cy="13716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583763" y="3140968"/>
            <a:ext cx="352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Probabilidade de concordância do Observado =  </a:t>
            </a:r>
          </a:p>
          <a:p>
            <a:r>
              <a:rPr lang="pt-BR" dirty="0"/>
              <a:t>(120 + 275 ) / 450 = </a:t>
            </a:r>
          </a:p>
          <a:p>
            <a:r>
              <a:rPr lang="pt-BR" b="1" dirty="0"/>
              <a:t>0,877</a:t>
            </a:r>
          </a:p>
          <a:p>
            <a:endParaRPr lang="pt-BR" dirty="0"/>
          </a:p>
          <a:p>
            <a:r>
              <a:rPr lang="pt-BR" dirty="0"/>
              <a:t>Probabilidade de concordância do Esperado = </a:t>
            </a:r>
          </a:p>
          <a:p>
            <a:r>
              <a:rPr lang="pt-BR" dirty="0"/>
              <a:t>(73,7 + 151,2) / 450 = </a:t>
            </a:r>
          </a:p>
          <a:p>
            <a:r>
              <a:rPr lang="pt-BR" b="1" dirty="0"/>
              <a:t>0,5</a:t>
            </a:r>
          </a:p>
          <a:p>
            <a:endParaRPr lang="pt-BR" dirty="0"/>
          </a:p>
          <a:p>
            <a:r>
              <a:rPr lang="pt-BR" dirty="0" err="1"/>
              <a:t>Kappa</a:t>
            </a:r>
            <a:r>
              <a:rPr lang="pt-BR" dirty="0"/>
              <a:t> = </a:t>
            </a:r>
          </a:p>
          <a:p>
            <a:r>
              <a:rPr lang="pt-BR" dirty="0"/>
              <a:t>(0,877 – 0,5) / (1 – 0,5) = </a:t>
            </a:r>
          </a:p>
          <a:p>
            <a:r>
              <a:rPr lang="pt-BR" b="1" dirty="0"/>
              <a:t>0,755</a:t>
            </a:r>
          </a:p>
        </p:txBody>
      </p:sp>
    </p:spTree>
    <p:extLst>
      <p:ext uri="{BB962C8B-B14F-4D97-AF65-F5344CB8AC3E}">
        <p14:creationId xmlns:p14="http://schemas.microsoft.com/office/powerpoint/2010/main" val="2222480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8F65E38-330E-458F-97E1-86C83C6A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8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de desenvolvimento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en-US" sz="2800"/>
              <a:t>Fase 1</a:t>
            </a:r>
          </a:p>
          <a:p>
            <a:pPr lvl="1">
              <a:lnSpc>
                <a:spcPct val="80000"/>
              </a:lnSpc>
            </a:pPr>
            <a:r>
              <a:rPr lang="pt-BR" altLang="en-US" sz="2400"/>
              <a:t>Sujeitos com a condição de interesse possuem resultados diferentes dos que não tem a condição de interesse?</a:t>
            </a:r>
          </a:p>
          <a:p>
            <a:pPr lvl="2">
              <a:lnSpc>
                <a:spcPct val="80000"/>
              </a:lnSpc>
            </a:pPr>
            <a:r>
              <a:rPr lang="pt-BR" altLang="en-US" sz="2000"/>
              <a:t>Confirmam inspirações em bases biológicas</a:t>
            </a:r>
          </a:p>
          <a:p>
            <a:pPr lvl="2">
              <a:lnSpc>
                <a:spcPct val="80000"/>
              </a:lnSpc>
            </a:pPr>
            <a:r>
              <a:rPr lang="pt-BR" altLang="en-US" sz="2000"/>
              <a:t>Geralmente são fáceis e rápidos de conduzir</a:t>
            </a:r>
          </a:p>
          <a:p>
            <a:pPr lvl="2">
              <a:lnSpc>
                <a:spcPct val="80000"/>
              </a:lnSpc>
            </a:pPr>
            <a:r>
              <a:rPr lang="pt-BR" altLang="en-US" sz="2000"/>
              <a:t>Excluem fases posteriores do desenvolvimentos se resultados não promissores</a:t>
            </a:r>
          </a:p>
          <a:p>
            <a:pPr lvl="2">
              <a:lnSpc>
                <a:spcPct val="80000"/>
              </a:lnSpc>
            </a:pPr>
            <a:r>
              <a:rPr lang="pt-BR" altLang="en-US" sz="2000"/>
              <a:t>Utilizam amostras de conveniência ou sujeitos saudáveis com amostras muito doentes.  </a:t>
            </a:r>
            <a:endParaRPr lang="pt-BR" alt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89488"/>
            <a:ext cx="73548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602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de desenvolvimento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827088" y="1700213"/>
            <a:ext cx="3313112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1600" i="1" dirty="0"/>
              <a:t>População assumida </a:t>
            </a:r>
            <a:r>
              <a:rPr lang="pt-BR" altLang="en-US" sz="1600" b="1" i="1" dirty="0"/>
              <a:t>doente.</a:t>
            </a:r>
          </a:p>
          <a:p>
            <a:pPr algn="ctr"/>
            <a:r>
              <a:rPr lang="pt-BR" altLang="en-US" sz="1400" dirty="0"/>
              <a:t>Pacientes formas clinicas graves</a:t>
            </a:r>
          </a:p>
          <a:p>
            <a:pPr algn="ctr"/>
            <a:r>
              <a:rPr lang="pt-BR" altLang="en-US" sz="1400" dirty="0"/>
              <a:t>ou com formas típicas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219700" y="1701800"/>
            <a:ext cx="3384550" cy="18716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1600" i="1"/>
              <a:t>População assumida </a:t>
            </a:r>
            <a:r>
              <a:rPr lang="pt-BR" altLang="en-US" b="1" i="1"/>
              <a:t>não</a:t>
            </a:r>
            <a:r>
              <a:rPr lang="pt-BR" altLang="en-US"/>
              <a:t> </a:t>
            </a:r>
            <a:r>
              <a:rPr lang="pt-BR" altLang="en-US" sz="1600" b="1" i="1"/>
              <a:t>doente.</a:t>
            </a:r>
          </a:p>
          <a:p>
            <a:pPr algn="ctr"/>
            <a:r>
              <a:rPr lang="pt-BR" altLang="en-US" sz="1400"/>
              <a:t>Funcionários do laboratório, </a:t>
            </a:r>
          </a:p>
          <a:p>
            <a:pPr algn="ctr"/>
            <a:r>
              <a:rPr lang="pt-BR" altLang="en-US" sz="1400"/>
              <a:t>estudantes, voluntários saudáveis </a:t>
            </a:r>
          </a:p>
          <a:p>
            <a:pPr algn="ctr"/>
            <a:r>
              <a:rPr lang="pt-BR" altLang="en-US" sz="1400"/>
              <a:t>de outros estudos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411413" y="37163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948488" y="37163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55650" y="5013325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Medidas de tendência central e dispersão dos analitos.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19700" y="5013325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Medidas de tendência central e dispersão dos analitos.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56100" y="515778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490507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de desenvolvimento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Fase 2</a:t>
            </a:r>
          </a:p>
          <a:p>
            <a:pPr lvl="1"/>
            <a:r>
              <a:rPr lang="pt-BR" dirty="0"/>
              <a:t>Pacientes com certos resultados possuem maior probabilidade de serem classificados portadores da condição de interesse?</a:t>
            </a:r>
          </a:p>
          <a:p>
            <a:pPr lvl="2"/>
            <a:r>
              <a:rPr lang="pt-BR" dirty="0"/>
              <a:t>Modifica a direção da interpretação em relação a fase 1 apesar de ocasionalmente poderem ser respondidas com os mesmos dados. </a:t>
            </a:r>
          </a:p>
          <a:p>
            <a:pPr lvl="2"/>
            <a:r>
              <a:rPr lang="pt-BR" dirty="0"/>
              <a:t>Pacientes são selecionados como casos e controles que foram submetidos ao mesmo teste de referência</a:t>
            </a:r>
          </a:p>
          <a:p>
            <a:pPr lvl="2"/>
            <a:r>
              <a:rPr lang="pt-BR" dirty="0"/>
              <a:t>Condições mais controladas possíveis</a:t>
            </a:r>
          </a:p>
          <a:p>
            <a:pPr lvl="2"/>
            <a:r>
              <a:rPr lang="pt-BR" dirty="0"/>
              <a:t>Usualmente exclui resultados inconclusivos ou incompletos</a:t>
            </a:r>
          </a:p>
          <a:p>
            <a:pPr lvl="2"/>
            <a:r>
              <a:rPr lang="pt-BR" dirty="0"/>
              <a:t>Usualmente resultados não validados em outra amostra independente </a:t>
            </a:r>
          </a:p>
          <a:p>
            <a:pPr lvl="2"/>
            <a:r>
              <a:rPr lang="pt-BR" dirty="0"/>
              <a:t>Cenário mais explanatório sem pretensões pragmáticas  quanto a prática clínica ordinária</a:t>
            </a:r>
          </a:p>
        </p:txBody>
      </p:sp>
    </p:spTree>
    <p:extLst>
      <p:ext uri="{BB962C8B-B14F-4D97-AF65-F5344CB8AC3E}">
        <p14:creationId xmlns:p14="http://schemas.microsoft.com/office/powerpoint/2010/main" val="423813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Sessão 3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Delineamento e interpretação de estudos diagnósticos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9"/>
    </mc:Choice>
    <mc:Fallback xmlns="">
      <p:transition spd="slow" advTm="12979"/>
    </mc:Fallback>
  </mc:AlternateContent>
  <p:extLst>
    <p:ext uri="{3A86A75C-4F4B-4683-9AE1-C65F6400EC91}">
      <p14:laserTraceLst xmlns:p14="http://schemas.microsoft.com/office/powerpoint/2010/main">
        <p14:tracePtLst>
          <p14:tracePt t="1495" x="4610100" y="2260600"/>
          <p14:tracePt t="1505" x="4616450" y="2273300"/>
          <p14:tracePt t="1517" x="4616450" y="2279650"/>
          <p14:tracePt t="1527" x="4629150" y="2292350"/>
          <p14:tracePt t="1538" x="4654550" y="2305050"/>
          <p14:tracePt t="1549" x="4692650" y="2343150"/>
          <p14:tracePt t="1565" x="4749800" y="2387600"/>
          <p14:tracePt t="1582" x="4914900" y="2578100"/>
          <p14:tracePt t="1599" x="5003800" y="2673350"/>
          <p14:tracePt t="1615" x="5187950" y="2857500"/>
          <p14:tracePt t="1632" x="5302250" y="2946400"/>
          <p14:tracePt t="1649" x="5537200" y="3086100"/>
          <p14:tracePt t="1665" x="5695950" y="3130550"/>
          <p14:tracePt t="1682" x="5797550" y="3162300"/>
          <p14:tracePt t="1698" x="5988050" y="3175000"/>
          <p14:tracePt t="1715" x="6051550" y="3175000"/>
          <p14:tracePt t="1732" x="6178550" y="3143250"/>
          <p14:tracePt t="1749" x="6229350" y="3124200"/>
          <p14:tracePt t="1765" x="6337300" y="3086100"/>
          <p14:tracePt t="1782" x="6445250" y="3086100"/>
          <p14:tracePt t="1798" x="6483350" y="3086100"/>
          <p14:tracePt t="1815" x="6527800" y="3111500"/>
          <p14:tracePt t="1832" x="6546850" y="3117850"/>
          <p14:tracePt t="1849" x="6572250" y="3143250"/>
          <p14:tracePt t="1866" x="6578600" y="3168650"/>
          <p14:tracePt t="1882" x="6610350" y="3314700"/>
          <p14:tracePt t="1898" x="6642100" y="3473450"/>
          <p14:tracePt t="1916" x="6661150" y="3562350"/>
          <p14:tracePt t="1932" x="6705600" y="3746500"/>
          <p14:tracePt t="1949" x="6724650" y="3822700"/>
          <p14:tracePt t="1967" x="6762750" y="3949700"/>
          <p14:tracePt t="1982" x="6775450" y="3975100"/>
          <p14:tracePt t="1998" x="6807200" y="4019550"/>
          <p14:tracePt t="2015" x="6819900" y="4032250"/>
          <p14:tracePt t="7158" x="6813550" y="4032250"/>
          <p14:tracePt t="7169" x="6807200" y="4032250"/>
          <p14:tracePt t="7179" x="6794500" y="4025900"/>
          <p14:tracePt t="7193" x="6775450" y="4000500"/>
          <p14:tracePt t="7210" x="6737350" y="3968750"/>
          <p14:tracePt t="7227" x="6597650" y="3867150"/>
          <p14:tracePt t="7243" x="6388100" y="3771900"/>
          <p14:tracePt t="7260" x="6292850" y="3740150"/>
          <p14:tracePt t="7277" x="6019800" y="3695700"/>
          <p14:tracePt t="7293" x="5880100" y="3689350"/>
          <p14:tracePt t="7310" x="5664200" y="3676650"/>
          <p14:tracePt t="7327" x="5562600" y="3676650"/>
          <p14:tracePt t="7344" x="5378450" y="3708400"/>
          <p14:tracePt t="7362" x="5257800" y="3740150"/>
          <p14:tracePt t="7378" x="5238750" y="3746500"/>
          <p14:tracePt t="7395" x="5200650" y="3752850"/>
          <p14:tracePt t="7411" x="5187950" y="3752850"/>
          <p14:tracePt t="7428" x="5175250" y="3752850"/>
          <p14:tracePt t="7461" x="5168900" y="3752850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de desenvolvimento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1B66E5-91D6-4A7A-8433-A358BF6D85FF}" type="slidenum">
              <a:rPr lang="pt-BR" altLang="en-US"/>
              <a:pPr/>
              <a:t>30</a:t>
            </a:fld>
            <a:endParaRPr lang="pt-BR" altLang="en-US"/>
          </a:p>
        </p:txBody>
      </p:sp>
      <p:grpSp>
        <p:nvGrpSpPr>
          <p:cNvPr id="77" name="Grupo 76"/>
          <p:cNvGrpSpPr/>
          <p:nvPr/>
        </p:nvGrpSpPr>
        <p:grpSpPr>
          <a:xfrm>
            <a:off x="395288" y="1412875"/>
            <a:ext cx="8424862" cy="5329238"/>
            <a:chOff x="395288" y="1412875"/>
            <a:chExt cx="8424862" cy="5329238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11188" y="1844675"/>
              <a:ext cx="7489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690688" y="1412875"/>
              <a:ext cx="568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/>
                <a:t>Seqüência de atendimentos 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84213" y="19891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971550" y="19891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258888" y="19891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35150" y="19891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124075" y="19891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411413" y="19891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700338" y="19891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987675" y="19891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275013" y="19891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140200" y="19891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5003800" y="19891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5292725" y="19891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5867400" y="19891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6156325" y="19891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7307263" y="19891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596188" y="19891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7885113" y="19891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1547813" y="1989138"/>
              <a:ext cx="144462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3563938" y="1989138"/>
              <a:ext cx="144462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3851275" y="198913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4427538" y="1989138"/>
              <a:ext cx="144462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4714875" y="198913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5580063" y="1989138"/>
              <a:ext cx="144462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6443663" y="1989138"/>
              <a:ext cx="144462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6732588" y="1989138"/>
              <a:ext cx="144462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7019925" y="198913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227763" y="3082925"/>
              <a:ext cx="2232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/>
                <a:t>Casos selecionados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5940425" y="4652963"/>
              <a:ext cx="25923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 dirty="0"/>
                <a:t>Controles selecionados</a:t>
              </a: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8243888" y="2276475"/>
              <a:ext cx="288925" cy="1439863"/>
            </a:xfrm>
            <a:custGeom>
              <a:avLst/>
              <a:gdLst>
                <a:gd name="T0" fmla="*/ 0 w 272"/>
                <a:gd name="T1" fmla="*/ 0 h 907"/>
                <a:gd name="T2" fmla="*/ 272 w 272"/>
                <a:gd name="T3" fmla="*/ 499 h 907"/>
                <a:gd name="T4" fmla="*/ 0 w 272"/>
                <a:gd name="T5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907">
                  <a:moveTo>
                    <a:pt x="0" y="0"/>
                  </a:moveTo>
                  <a:cubicBezTo>
                    <a:pt x="136" y="174"/>
                    <a:pt x="272" y="348"/>
                    <a:pt x="272" y="499"/>
                  </a:cubicBezTo>
                  <a:cubicBezTo>
                    <a:pt x="272" y="650"/>
                    <a:pt x="45" y="839"/>
                    <a:pt x="0" y="9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8388350" y="2060575"/>
              <a:ext cx="431800" cy="3240088"/>
            </a:xfrm>
            <a:custGeom>
              <a:avLst/>
              <a:gdLst>
                <a:gd name="T0" fmla="*/ 0 w 272"/>
                <a:gd name="T1" fmla="*/ 0 h 907"/>
                <a:gd name="T2" fmla="*/ 272 w 272"/>
                <a:gd name="T3" fmla="*/ 499 h 907"/>
                <a:gd name="T4" fmla="*/ 0 w 272"/>
                <a:gd name="T5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907">
                  <a:moveTo>
                    <a:pt x="0" y="0"/>
                  </a:moveTo>
                  <a:cubicBezTo>
                    <a:pt x="136" y="174"/>
                    <a:pt x="272" y="348"/>
                    <a:pt x="272" y="499"/>
                  </a:cubicBezTo>
                  <a:cubicBezTo>
                    <a:pt x="272" y="650"/>
                    <a:pt x="45" y="839"/>
                    <a:pt x="0" y="9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7451725" y="515778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8172450" y="19891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7451725" y="537368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7451725" y="558958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7451725" y="5876925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7451725" y="6092825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7451725" y="638175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7451725" y="659765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7451725" y="344328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7451725" y="365918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7451725" y="387508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7451725" y="409098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7451725" y="4308475"/>
              <a:ext cx="144463" cy="1444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7451725" y="451008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5219700" y="2276475"/>
              <a:ext cx="3168650" cy="62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 sz="1400" b="1"/>
                <a:t>Seleção pelo resultado do mesmo </a:t>
              </a:r>
            </a:p>
            <a:p>
              <a:pPr algn="ctr">
                <a:spcBef>
                  <a:spcPct val="50000"/>
                </a:spcBef>
              </a:pPr>
              <a:r>
                <a:rPr lang="pt-BR" altLang="en-US" sz="1400" b="1"/>
                <a:t>teste de referência</a:t>
              </a: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468313" y="3284538"/>
              <a:ext cx="1079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/>
                <a:t>Positivo</a:t>
              </a:r>
            </a:p>
          </p:txBody>
        </p: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468313" y="3998913"/>
              <a:ext cx="11509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/>
                <a:t>Negativo</a:t>
              </a:r>
            </a:p>
          </p:txBody>
        </p:sp>
        <p:sp>
          <p:nvSpPr>
            <p:cNvPr id="55" name="Text Box 58"/>
            <p:cNvSpPr txBox="1">
              <a:spLocks noChangeArrowheads="1"/>
            </p:cNvSpPr>
            <p:nvPr/>
          </p:nvSpPr>
          <p:spPr bwMode="auto">
            <a:xfrm>
              <a:off x="396875" y="5084763"/>
              <a:ext cx="1079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/>
                <a:t>Positivo</a:t>
              </a:r>
            </a:p>
          </p:txBody>
        </p:sp>
        <p:sp>
          <p:nvSpPr>
            <p:cNvPr id="56" name="Text Box 59"/>
            <p:cNvSpPr txBox="1">
              <a:spLocks noChangeArrowheads="1"/>
            </p:cNvSpPr>
            <p:nvPr/>
          </p:nvSpPr>
          <p:spPr bwMode="auto">
            <a:xfrm>
              <a:off x="396875" y="5799138"/>
              <a:ext cx="11509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/>
                <a:t>Negativo</a:t>
              </a:r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 flipH="1">
              <a:off x="4067175" y="4005263"/>
              <a:ext cx="2665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Line 61"/>
            <p:cNvSpPr>
              <a:spLocks noChangeShapeType="1"/>
            </p:cNvSpPr>
            <p:nvPr/>
          </p:nvSpPr>
          <p:spPr bwMode="auto">
            <a:xfrm flipH="1" flipV="1">
              <a:off x="3276600" y="3502025"/>
              <a:ext cx="719138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Line 62"/>
            <p:cNvSpPr>
              <a:spLocks noChangeShapeType="1"/>
            </p:cNvSpPr>
            <p:nvPr/>
          </p:nvSpPr>
          <p:spPr bwMode="auto">
            <a:xfrm flipH="1">
              <a:off x="3348038" y="4076700"/>
              <a:ext cx="64770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Line 63"/>
            <p:cNvSpPr>
              <a:spLocks noChangeShapeType="1"/>
            </p:cNvSpPr>
            <p:nvPr/>
          </p:nvSpPr>
          <p:spPr bwMode="auto">
            <a:xfrm flipH="1">
              <a:off x="4067175" y="5949950"/>
              <a:ext cx="2665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Line 64"/>
            <p:cNvSpPr>
              <a:spLocks noChangeShapeType="1"/>
            </p:cNvSpPr>
            <p:nvPr/>
          </p:nvSpPr>
          <p:spPr bwMode="auto">
            <a:xfrm flipH="1" flipV="1">
              <a:off x="3276600" y="5446713"/>
              <a:ext cx="719138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Line 65"/>
            <p:cNvSpPr>
              <a:spLocks noChangeShapeType="1"/>
            </p:cNvSpPr>
            <p:nvPr/>
          </p:nvSpPr>
          <p:spPr bwMode="auto">
            <a:xfrm flipH="1">
              <a:off x="3348038" y="6021388"/>
              <a:ext cx="64770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1908175" y="638175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" name="Text Box 67"/>
            <p:cNvSpPr txBox="1">
              <a:spLocks noChangeArrowheads="1"/>
            </p:cNvSpPr>
            <p:nvPr/>
          </p:nvSpPr>
          <p:spPr bwMode="auto">
            <a:xfrm>
              <a:off x="395288" y="2403475"/>
              <a:ext cx="28082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 sz="1400" b="1"/>
                <a:t>Resultado do teste em estudo</a:t>
              </a:r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auto">
            <a:xfrm>
              <a:off x="2124075" y="306863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auto">
            <a:xfrm>
              <a:off x="2051050" y="328453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auto">
            <a:xfrm>
              <a:off x="2266950" y="3500438"/>
              <a:ext cx="144463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2339975" y="3213100"/>
              <a:ext cx="144463" cy="1444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2195513" y="4221163"/>
              <a:ext cx="144462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0" name="Oval 73"/>
            <p:cNvSpPr>
              <a:spLocks noChangeArrowheads="1"/>
            </p:cNvSpPr>
            <p:nvPr/>
          </p:nvSpPr>
          <p:spPr bwMode="auto">
            <a:xfrm>
              <a:off x="1979613" y="4294188"/>
              <a:ext cx="144462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" name="Oval 74"/>
            <p:cNvSpPr>
              <a:spLocks noChangeArrowheads="1"/>
            </p:cNvSpPr>
            <p:nvPr/>
          </p:nvSpPr>
          <p:spPr bwMode="auto">
            <a:xfrm>
              <a:off x="1908175" y="6094413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" name="Oval 75"/>
            <p:cNvSpPr>
              <a:spLocks noChangeArrowheads="1"/>
            </p:cNvSpPr>
            <p:nvPr/>
          </p:nvSpPr>
          <p:spPr bwMode="auto">
            <a:xfrm>
              <a:off x="2124075" y="6094413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3" name="Oval 76"/>
            <p:cNvSpPr>
              <a:spLocks noChangeArrowheads="1"/>
            </p:cNvSpPr>
            <p:nvPr/>
          </p:nvSpPr>
          <p:spPr bwMode="auto">
            <a:xfrm>
              <a:off x="2124075" y="638175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4" name="Oval 77"/>
            <p:cNvSpPr>
              <a:spLocks noChangeArrowheads="1"/>
            </p:cNvSpPr>
            <p:nvPr/>
          </p:nvSpPr>
          <p:spPr bwMode="auto">
            <a:xfrm>
              <a:off x="2339975" y="6094413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" name="Oval 78"/>
            <p:cNvSpPr>
              <a:spLocks noChangeArrowheads="1"/>
            </p:cNvSpPr>
            <p:nvPr/>
          </p:nvSpPr>
          <p:spPr bwMode="auto">
            <a:xfrm>
              <a:off x="2339975" y="638175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" name="Oval 79"/>
            <p:cNvSpPr>
              <a:spLocks noChangeArrowheads="1"/>
            </p:cNvSpPr>
            <p:nvPr/>
          </p:nvSpPr>
          <p:spPr bwMode="auto">
            <a:xfrm>
              <a:off x="2124075" y="515778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2750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do desenvolvimento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697757"/>
            <a:ext cx="8015288" cy="48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80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do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Fase 3</a:t>
            </a:r>
          </a:p>
          <a:p>
            <a:pPr lvl="1"/>
            <a:r>
              <a:rPr lang="pt-BR" dirty="0"/>
              <a:t>Em pacientes sob suspeita da doença, o teste é capaz de discriminar entre os que tem, e os que não tem a condição de interesse? </a:t>
            </a:r>
          </a:p>
          <a:p>
            <a:pPr lvl="2"/>
            <a:r>
              <a:rPr lang="pt-BR" dirty="0"/>
              <a:t>Cenário na rotina clínica e mais pragmático</a:t>
            </a:r>
          </a:p>
          <a:p>
            <a:pPr lvl="2"/>
            <a:r>
              <a:rPr lang="pt-BR" dirty="0"/>
              <a:t>Pacientes consecutivos em que há suspeita da doença</a:t>
            </a:r>
          </a:p>
          <a:p>
            <a:pPr lvl="2"/>
            <a:r>
              <a:rPr lang="pt-BR" dirty="0"/>
              <a:t>Os aparatos e dispositivos são os mesmos utilizados na prática clinica</a:t>
            </a:r>
          </a:p>
          <a:p>
            <a:pPr lvl="2"/>
            <a:r>
              <a:rPr lang="pt-BR" dirty="0"/>
              <a:t>Podem utilizar o seguimento ou prova terapêutica como referência e ocasionalmente diferentes referências. </a:t>
            </a:r>
          </a:p>
          <a:p>
            <a:pPr lvl="2"/>
            <a:r>
              <a:rPr lang="pt-BR" dirty="0"/>
              <a:t>Incluem todos os pacientes independente de resultados perdidos ou inconclusivos. </a:t>
            </a:r>
          </a:p>
          <a:p>
            <a:pPr lvl="2"/>
            <a:r>
              <a:rPr lang="pt-BR" dirty="0"/>
              <a:t>Confirmação de resultados em uma segunda amostra independente é desejável</a:t>
            </a:r>
          </a:p>
        </p:txBody>
      </p:sp>
    </p:spTree>
    <p:extLst>
      <p:ext uri="{BB962C8B-B14F-4D97-AF65-F5344CB8AC3E}">
        <p14:creationId xmlns:p14="http://schemas.microsoft.com/office/powerpoint/2010/main" val="2159089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do desenvolvimento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710831"/>
            <a:ext cx="19446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dirty="0"/>
              <a:t>Sequência de pacientes com suspeita da condição de interesse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16200000">
            <a:off x="1867694" y="4327700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Recrutamento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66725" y="4726956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82625" y="4726956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898525" y="4726956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114425" y="4726956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330325" y="4726956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546225" y="4726956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1762125" y="4726956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1978025" y="4726956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203575" y="4511056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 rot="16200000">
            <a:off x="2136775" y="3914156"/>
            <a:ext cx="4321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dirty="0"/>
              <a:t>Teste em estudo e referência executados preferencialmente simultaneamente de forma mascarada e independente.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003800" y="4511056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8" name="Group 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861197"/>
              </p:ext>
            </p:extLst>
          </p:nvPr>
        </p:nvGraphicFramePr>
        <p:xfrm>
          <a:off x="5795963" y="3071194"/>
          <a:ext cx="2879725" cy="2663826"/>
        </p:xfrm>
        <a:graphic>
          <a:graphicData uri="http://schemas.openxmlformats.org/drawingml/2006/table">
            <a:tbl>
              <a:tblPr/>
              <a:tblGrid>
                <a:gridCol w="9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7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 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 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 -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kumimoji="0" lang="pt-B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kumimoji="0" lang="pt-B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4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 +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kumimoji="0" lang="pt-B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027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kumimoji="0" lang="pt-B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Espaço Reservado para Conteúdo 2"/>
          <p:cNvSpPr txBox="1">
            <a:spLocks/>
          </p:cNvSpPr>
          <p:nvPr/>
        </p:nvSpPr>
        <p:spPr bwMode="auto">
          <a:xfrm>
            <a:off x="457200" y="1484784"/>
            <a:ext cx="8229600" cy="4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Fase 3:</a:t>
            </a:r>
          </a:p>
        </p:txBody>
      </p:sp>
    </p:spTree>
    <p:extLst>
      <p:ext uri="{BB962C8B-B14F-4D97-AF65-F5344CB8AC3E}">
        <p14:creationId xmlns:p14="http://schemas.microsoft.com/office/powerpoint/2010/main" val="1888169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, jornal&#10;&#10;Descrição gerada automaticamente">
            <a:extLst>
              <a:ext uri="{FF2B5EF4-FFF2-40B4-BE49-F238E27FC236}">
                <a16:creationId xmlns:a16="http://schemas.microsoft.com/office/drawing/2014/main" id="{0CF6F3ED-0F7D-4367-AC58-976EFA068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61987"/>
            <a:ext cx="56292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8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3"/>
          </a:xfrm>
        </p:spPr>
        <p:txBody>
          <a:bodyPr/>
          <a:lstStyle/>
          <a:p>
            <a:r>
              <a:rPr lang="pt-BR" dirty="0"/>
              <a:t>Fase 3: dados reais poderiam ser dispostos como: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932459"/>
            <a:ext cx="862965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50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do desenvolvimento</a:t>
            </a:r>
          </a:p>
        </p:txBody>
      </p:sp>
      <p:pic>
        <p:nvPicPr>
          <p:cNvPr id="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5" y="2087463"/>
            <a:ext cx="8507077" cy="443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spaço Reservado para Conteúdo 2"/>
          <p:cNvSpPr txBox="1">
            <a:spLocks/>
          </p:cNvSpPr>
          <p:nvPr/>
        </p:nvSpPr>
        <p:spPr bwMode="auto">
          <a:xfrm>
            <a:off x="457200" y="1484784"/>
            <a:ext cx="8229600" cy="4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Fase 3:</a:t>
            </a:r>
          </a:p>
        </p:txBody>
      </p:sp>
    </p:spTree>
    <p:extLst>
      <p:ext uri="{BB962C8B-B14F-4D97-AF65-F5344CB8AC3E}">
        <p14:creationId xmlns:p14="http://schemas.microsoft.com/office/powerpoint/2010/main" val="1504072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4" y="1600200"/>
            <a:ext cx="8233475" cy="488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916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455988"/>
            <a:ext cx="79724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00113" y="1628775"/>
            <a:ext cx="7488237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altLang="en-US" sz="2400" dirty="0"/>
              <a:t> Reconhecimento de padrões</a:t>
            </a:r>
          </a:p>
          <a:p>
            <a:pPr lvl="1">
              <a:spcAft>
                <a:spcPts val="1413"/>
              </a:spcAft>
              <a:buFontTx/>
              <a:buChar char="•"/>
            </a:pPr>
            <a:r>
              <a:rPr lang="pt-BR" altLang="en-US" dirty="0"/>
              <a:t>Mulher de 43 anos se apresenta ao atendimento com dor toráxica e vesículas agrupadas no </a:t>
            </a:r>
            <a:r>
              <a:rPr lang="pt-BR" altLang="en-US" dirty="0" err="1"/>
              <a:t>dermátomo</a:t>
            </a:r>
            <a:r>
              <a:rPr lang="pt-BR" altLang="en-US" dirty="0"/>
              <a:t> T3 no </a:t>
            </a:r>
            <a:r>
              <a:rPr lang="pt-BR" altLang="en-US" dirty="0" err="1"/>
              <a:t>hemitórax</a:t>
            </a:r>
            <a:r>
              <a:rPr lang="pt-BR" altLang="en-US" dirty="0"/>
              <a:t> esquerdo, que é reconhecido como...</a:t>
            </a:r>
          </a:p>
          <a:p>
            <a:pPr>
              <a:spcBef>
                <a:spcPct val="50000"/>
              </a:spcBef>
            </a:pPr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559896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pt-BR" dirty="0"/>
              <a:t>Raciocínio probabilístico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264029" cy="46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9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sessão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Ao final da apresentação os alunos deverão ser capazes de compreender: </a:t>
            </a:r>
          </a:p>
          <a:p>
            <a:pPr lvl="1"/>
            <a:r>
              <a:rPr lang="pt-BR" dirty="0"/>
              <a:t>As etapas de desenvolvimento de testes diagnósticos e como caracterizá-las</a:t>
            </a:r>
          </a:p>
          <a:p>
            <a:pPr lvl="1"/>
            <a:r>
              <a:rPr lang="pt-BR" dirty="0"/>
              <a:t>Algumas características essenciais para que cada etapa seja considerada válida</a:t>
            </a:r>
          </a:p>
          <a:p>
            <a:pPr lvl="1"/>
            <a:r>
              <a:rPr lang="pt-BR" dirty="0"/>
              <a:t>Validação laboratorial e validação clínica são conceitos diferentes e que são incorporadas em diferentes etapas de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2716902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pt-BR" dirty="0"/>
              <a:t>Raciocínio probabilístico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44875"/>
            <a:ext cx="5761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76500"/>
            <a:ext cx="29940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211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preto, monitor, comida&#10;&#10;Descrição gerada automaticamente">
            <a:extLst>
              <a:ext uri="{FF2B5EF4-FFF2-40B4-BE49-F238E27FC236}">
                <a16:creationId xmlns:a16="http://schemas.microsoft.com/office/drawing/2014/main" id="{4C3ED74E-D6F6-4E80-B6DF-910730432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908720"/>
            <a:ext cx="56959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94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/>
          <a:lstStyle/>
          <a:p>
            <a:r>
              <a:rPr lang="pt-BR" altLang="en-US" sz="2800" dirty="0"/>
              <a:t>Fase 3 </a:t>
            </a:r>
          </a:p>
          <a:p>
            <a:pPr lvl="1"/>
            <a:r>
              <a:rPr lang="pt-BR" altLang="en-US" sz="2400" dirty="0"/>
              <a:t>Problemas que limitam a interpretação dos achados</a:t>
            </a:r>
          </a:p>
          <a:p>
            <a:pPr lvl="2"/>
            <a:r>
              <a:rPr lang="pt-BR" altLang="en-US" sz="2000" dirty="0"/>
              <a:t>Independência – avaliação do teste de referência e do teste em estudo são executadas independentemente do resultados de um ou outro. </a:t>
            </a:r>
          </a:p>
          <a:p>
            <a:pPr lvl="2"/>
            <a:r>
              <a:rPr lang="pt-BR" altLang="en-US" sz="2000" dirty="0"/>
              <a:t>Mascaramento (cegamento) – a interpretação dos testes são realizadas sem o conhecimento do resultado de outros testes. </a:t>
            </a:r>
          </a:p>
          <a:p>
            <a:pPr lvl="2"/>
            <a:r>
              <a:rPr lang="pt-BR" altLang="en-US" sz="2000" dirty="0"/>
              <a:t>Resultados ausentes, não realizados, perdidos ou desconhecidos tanto do teste quanto da referência – exclusão desses voluntários é imperdoável. </a:t>
            </a:r>
          </a:p>
          <a:p>
            <a:pPr lvl="2"/>
            <a:r>
              <a:rPr lang="pt-BR" altLang="en-US" sz="2000" dirty="0"/>
              <a:t>Limite de decisão – o limite que define os “normais” dos “anormais” pode ser otimizado para uma amostra, mas geralmente esse limite reduz o desempenho do teste em uma amostra de </a:t>
            </a:r>
            <a:r>
              <a:rPr lang="pt-BR" altLang="en-US" sz="2000" b="1" dirty="0"/>
              <a:t>validação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3312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/>
          <a:lstStyle/>
          <a:p>
            <a:r>
              <a:rPr lang="pt-BR" altLang="en-US" sz="2800" dirty="0"/>
              <a:t>Fase 3 </a:t>
            </a:r>
          </a:p>
          <a:p>
            <a:pPr lvl="1"/>
            <a:r>
              <a:rPr lang="pt-BR" altLang="en-US" dirty="0"/>
              <a:t>Problemas que limitam a interpretação dos achados.</a:t>
            </a:r>
          </a:p>
          <a:p>
            <a:pPr lvl="2"/>
            <a:r>
              <a:rPr lang="pt-BR" altLang="en-US" dirty="0"/>
              <a:t>Validação – como em geral os teste são desenvolvidos para prever eventos correntes ou futuros a validação do desempenho é recomendada.</a:t>
            </a:r>
          </a:p>
          <a:p>
            <a:pPr lvl="2"/>
            <a:r>
              <a:rPr lang="pt-BR" altLang="en-US" dirty="0"/>
              <a:t>Há evidências mostrando que esses problemas, como regra, levam a  superestimação do desempenho do teste.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95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/>
          <a:lstStyle/>
          <a:p>
            <a:r>
              <a:rPr lang="pt-BR" altLang="en-US" sz="2800" dirty="0"/>
              <a:t>Mulher de 70 anos que vive só, refere artralgia de longa data nas extremidade inferiores. Paciente passa impressão de não estar interagindo bem. Refere que a memória não é como antigamente, mas sem maiores problemas. A utilização do </a:t>
            </a:r>
            <a:r>
              <a:rPr lang="pt-BR" altLang="en-US" sz="2800" dirty="0" err="1"/>
              <a:t>Mini-Mental</a:t>
            </a:r>
            <a:r>
              <a:rPr lang="pt-BR" altLang="en-US" sz="2800" dirty="0"/>
              <a:t> é um teste longo para rastreamento, mas seria possível utiliza-lo em consultas não especializadas se fosse um teste mais rápido de aplicar, no intuito de identificar se essa paciente mereceria investigações posteriores.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1245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65" y="0"/>
            <a:ext cx="923578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0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x-none" dirty="0"/>
              <a:t>Homem de 78 anos, retorna para avaliação de seguimento para HAS e ha registro de perda involuntáriade de 10 kg em 4 meses. Perda de apetite sem outros sintomas ou achados relevantes. Tabagismo interrompido há 4 anos, etilismo interrompido há 35 anos, morte da cônjuge há 12 meses.</a:t>
            </a:r>
            <a:endParaRPr lang="pt-BR" dirty="0"/>
          </a:p>
          <a:p>
            <a:pPr lvl="0">
              <a:buSzPct val="45000"/>
              <a:buFont typeface="StarSymbol"/>
              <a:buChar char="●"/>
            </a:pPr>
            <a:r>
              <a:rPr lang="pt-BR" dirty="0"/>
              <a:t>O que eu tenho? (Diagnóstico diferencial)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64831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0" y="188640"/>
            <a:ext cx="902535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20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3382"/>
            <a:ext cx="9054935" cy="66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7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" y="44624"/>
            <a:ext cx="895212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1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dirty="0"/>
              <a:t>Os pacientes perguntam...</a:t>
            </a:r>
          </a:p>
          <a:p>
            <a:pPr lvl="1"/>
            <a:r>
              <a:rPr lang="pt-BR" altLang="en-US" b="1" dirty="0"/>
              <a:t>O que eu tenho?</a:t>
            </a:r>
          </a:p>
          <a:p>
            <a:pPr lvl="1"/>
            <a:r>
              <a:rPr lang="pt-BR" altLang="en-US" dirty="0"/>
              <a:t>Quanto tempo de vida eu tenho?</a:t>
            </a:r>
          </a:p>
          <a:p>
            <a:pPr lvl="1"/>
            <a:r>
              <a:rPr lang="pt-BR" altLang="en-US" dirty="0"/>
              <a:t>Qual o melhor tratamento?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1226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 preto sobre fundo branco&#10;&#10;Descrição gerada automaticamente">
            <a:extLst>
              <a:ext uri="{FF2B5EF4-FFF2-40B4-BE49-F238E27FC236}">
                <a16:creationId xmlns:a16="http://schemas.microsoft.com/office/drawing/2014/main" id="{A57F3C9B-30FE-4FF7-B327-C5FE48623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74" y="829604"/>
            <a:ext cx="5343922" cy="60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34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/>
          <a:lstStyle/>
          <a:p>
            <a:r>
              <a:rPr lang="pt-BR" altLang="en-US" dirty="0"/>
              <a:t>Fase 4</a:t>
            </a:r>
          </a:p>
          <a:p>
            <a:pPr lvl="1"/>
            <a:r>
              <a:rPr lang="pt-BR" altLang="en-US" dirty="0"/>
              <a:t>Pacientes que são submetidos ao teste tem melhor prognóstico do que os pacientes que não são submetidos ao teste?</a:t>
            </a:r>
          </a:p>
          <a:p>
            <a:pPr lvl="2"/>
            <a:r>
              <a:rPr lang="pt-BR" altLang="en-US" dirty="0"/>
              <a:t>O “valor” de um teste é medido em ultima instância em como o teste interfere no prognóstico (resultado do tratamento) do paciente.</a:t>
            </a:r>
          </a:p>
          <a:p>
            <a:pPr lvl="2"/>
            <a:r>
              <a:rPr lang="pt-BR" altLang="en-US" dirty="0"/>
              <a:t>O resultado do teste pode ser considerado com um indicador do desfechos clinicamente relevantes para a condição de interesse (testes prognósticos).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073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/>
          <a:lstStyle/>
          <a:p>
            <a:r>
              <a:rPr lang="pt-BR" altLang="en-US" dirty="0"/>
              <a:t>Fase 4</a:t>
            </a:r>
          </a:p>
          <a:p>
            <a:pPr lvl="2"/>
            <a:r>
              <a:rPr lang="pt-BR" altLang="en-US" dirty="0"/>
              <a:t>Os estudos fases 4 são usualmente conduzidos</a:t>
            </a:r>
          </a:p>
          <a:p>
            <a:pPr lvl="3"/>
            <a:r>
              <a:rPr lang="pt-BR" altLang="en-US" dirty="0"/>
              <a:t>Para testes que tem acurácia semelhante ao teste padrão.</a:t>
            </a:r>
          </a:p>
          <a:p>
            <a:pPr lvl="3"/>
            <a:r>
              <a:rPr lang="pt-BR" altLang="en-US" dirty="0"/>
              <a:t>Para testes em que o tratamento da condição é pouco eficaz.</a:t>
            </a:r>
          </a:p>
          <a:p>
            <a:pPr lvl="3"/>
            <a:r>
              <a:rPr lang="pt-BR" altLang="en-US" dirty="0"/>
              <a:t>Principalmente para testes de rastreamento onde a detecção precoce é a questão principal e há necessidade de seguimento como referência do teste.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998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/>
          <a:lstStyle/>
          <a:p>
            <a:r>
              <a:rPr lang="pt-BR" altLang="en-US" dirty="0"/>
              <a:t>Fase 4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16200000">
            <a:off x="-1148556" y="3756595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Suspeita de doença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 rot="16200000">
            <a:off x="-75406" y="3756595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Alocação aleatória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755650" y="401297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1836738" y="3147789"/>
            <a:ext cx="71913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1835150" y="4012977"/>
            <a:ext cx="7921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835150" y="2715989"/>
            <a:ext cx="2481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Teste novo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908175" y="5163914"/>
            <a:ext cx="248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Sem teste ou teste padrão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196013" y="2573114"/>
            <a:ext cx="2624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Estado da condição de interesse (e.g. morte)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954338" y="3789139"/>
            <a:ext cx="2481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tempo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154738" y="5098827"/>
            <a:ext cx="2665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Estado da condição de interesse (e.g. morte)</a:t>
            </a: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4427538" y="5597302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4427538" y="2931889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194425" y="3797077"/>
            <a:ext cx="2481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945099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7920037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920037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234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dirty="0"/>
              <a:t>Fase 5</a:t>
            </a:r>
          </a:p>
          <a:p>
            <a:pPr lvl="1"/>
            <a:r>
              <a:rPr lang="pt-BR" altLang="en-US" dirty="0"/>
              <a:t>O uso desse teste diagnóstico leva a um melhor prognóstico a um custo aceitável?</a:t>
            </a:r>
          </a:p>
          <a:p>
            <a:pPr lvl="2"/>
            <a:r>
              <a:rPr lang="pt-BR" altLang="en-US" dirty="0"/>
              <a:t>O custo das tecnologias disponíveis encarecem progressivamente a atenção à saúde. </a:t>
            </a:r>
          </a:p>
          <a:p>
            <a:pPr lvl="2"/>
            <a:r>
              <a:rPr lang="pt-BR" altLang="en-US" dirty="0"/>
              <a:t>A questão é se o custo adicional pra cada teste há um benefício adicional com um intercâmbio aceitável quando comparável com o teste padrão ou nenhum teste.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81657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76672"/>
          </a:xfrm>
        </p:spPr>
        <p:txBody>
          <a:bodyPr/>
          <a:lstStyle/>
          <a:p>
            <a:r>
              <a:rPr lang="pt-BR" altLang="en-US" dirty="0"/>
              <a:t>Fase 5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52222"/>
            <a:ext cx="6977782" cy="49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1262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76672"/>
          </a:xfrm>
        </p:spPr>
        <p:txBody>
          <a:bodyPr/>
          <a:lstStyle/>
          <a:p>
            <a:r>
              <a:rPr lang="pt-BR" altLang="en-US" dirty="0"/>
              <a:t>Fase 5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64271"/>
            <a:ext cx="842486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8005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dirty="0"/>
              <a:t>Questões relevantes na validação</a:t>
            </a:r>
          </a:p>
          <a:p>
            <a:pPr lvl="1">
              <a:lnSpc>
                <a:spcPct val="90000"/>
              </a:lnSpc>
            </a:pPr>
            <a:r>
              <a:rPr lang="pt-BR" altLang="en-US" dirty="0"/>
              <a:t>Relações complexas</a:t>
            </a:r>
          </a:p>
          <a:p>
            <a:pPr lvl="2">
              <a:lnSpc>
                <a:spcPct val="90000"/>
              </a:lnSpc>
            </a:pPr>
            <a:r>
              <a:rPr lang="pt-BR" altLang="en-US" dirty="0"/>
              <a:t>Servem para mais de uma condição, são utilizados para mais de um fim, frequentemente em combinação com outros testes. </a:t>
            </a:r>
          </a:p>
          <a:p>
            <a:pPr lvl="1">
              <a:lnSpc>
                <a:spcPct val="90000"/>
              </a:lnSpc>
            </a:pPr>
            <a:r>
              <a:rPr lang="pt-BR" altLang="en-US" dirty="0"/>
              <a:t>Teste de referência</a:t>
            </a:r>
          </a:p>
          <a:p>
            <a:pPr lvl="2">
              <a:lnSpc>
                <a:spcPct val="90000"/>
              </a:lnSpc>
            </a:pPr>
            <a:r>
              <a:rPr lang="pt-BR" altLang="en-US" dirty="0"/>
              <a:t>Dificilmente haverá um padrão ouro 24 quilates.</a:t>
            </a:r>
          </a:p>
          <a:p>
            <a:pPr lvl="1">
              <a:lnSpc>
                <a:spcPct val="90000"/>
              </a:lnSpc>
            </a:pPr>
            <a:r>
              <a:rPr lang="pt-BR" altLang="en-US" dirty="0"/>
              <a:t>Viés de seleção e de espectro</a:t>
            </a:r>
          </a:p>
          <a:p>
            <a:pPr lvl="2">
              <a:lnSpc>
                <a:spcPct val="90000"/>
              </a:lnSpc>
            </a:pPr>
            <a:r>
              <a:rPr lang="pt-BR" altLang="en-US" dirty="0"/>
              <a:t>Os pacientes estudados são semelhantes aos que o teste será utilizado na prática?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2054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dirty="0"/>
              <a:t>Questões relevantes na validação</a:t>
            </a:r>
          </a:p>
          <a:p>
            <a:pPr lvl="1"/>
            <a:r>
              <a:rPr lang="pt-BR" altLang="en-US" dirty="0"/>
              <a:t>Testes ou desfechos “não duros”</a:t>
            </a:r>
          </a:p>
          <a:p>
            <a:pPr lvl="2"/>
            <a:r>
              <a:rPr lang="pt-BR" altLang="en-US" dirty="0"/>
              <a:t>Dor, qualidade de vida etc. São altamente relevantes porém de difícil mensuração. </a:t>
            </a:r>
          </a:p>
          <a:p>
            <a:pPr lvl="1"/>
            <a:r>
              <a:rPr lang="pt-BR" altLang="en-US" dirty="0"/>
              <a:t>Confiabilidade entre observadores</a:t>
            </a:r>
          </a:p>
          <a:p>
            <a:pPr lvl="2"/>
            <a:r>
              <a:rPr lang="pt-BR" altLang="en-US" dirty="0"/>
              <a:t>Variabilidade dos resultados quando medidos de forma mascarada por dois ou mais observadores</a:t>
            </a:r>
          </a:p>
          <a:p>
            <a:pPr lvl="2"/>
            <a:r>
              <a:rPr lang="pt-BR" altLang="en-US" dirty="0"/>
              <a:t>Mensurações independentes de outras informações</a:t>
            </a:r>
          </a:p>
          <a:p>
            <a:pPr lvl="2"/>
            <a:r>
              <a:rPr lang="pt-BR" altLang="en-US" dirty="0"/>
              <a:t>Experiência do observador</a:t>
            </a:r>
          </a:p>
          <a:p>
            <a:pPr lvl="2"/>
            <a:r>
              <a:rPr lang="pt-BR" altLang="en-US"/>
              <a:t>Preferência por um método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32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</a:t>
            </a:r>
            <a:r>
              <a:rPr lang="pt-BR"/>
              <a:t>em 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altLang="en-US" dirty="0"/>
              <a:t>Problemas</a:t>
            </a:r>
          </a:p>
          <a:p>
            <a:pPr lvl="1"/>
            <a:r>
              <a:rPr lang="pt-BR" altLang="en-US" dirty="0"/>
              <a:t>Diagnóstico é o processo de determinar ou identificar possíveis doenças ou desordens da saúde. </a:t>
            </a:r>
          </a:p>
          <a:p>
            <a:pPr lvl="1"/>
            <a:r>
              <a:rPr lang="pt-BR" altLang="en-US" dirty="0"/>
              <a:t>Pesquisas de testes diagnósticos somente com sujeitos já classificados como doentes não tem resultados sobre o poder de discriminação entre doentes (doença 1) e não doentes (doença 2).</a:t>
            </a:r>
          </a:p>
          <a:p>
            <a:pPr lvl="1"/>
            <a:r>
              <a:rPr lang="pt-BR" altLang="en-US" dirty="0"/>
              <a:t>Como saber a capacidade do teste de discriminar entre doentes e não doentes?</a:t>
            </a:r>
          </a:p>
        </p:txBody>
      </p:sp>
    </p:spTree>
    <p:extLst>
      <p:ext uri="{BB962C8B-B14F-4D97-AF65-F5344CB8AC3E}">
        <p14:creationId xmlns:p14="http://schemas.microsoft.com/office/powerpoint/2010/main" val="21454028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dirty="0"/>
              <a:t>Validação clínica</a:t>
            </a:r>
          </a:p>
          <a:p>
            <a:pPr lvl="1">
              <a:lnSpc>
                <a:spcPct val="90000"/>
              </a:lnSpc>
            </a:pPr>
            <a:r>
              <a:rPr lang="pt-BR" altLang="en-US" dirty="0"/>
              <a:t>Discriminação vs. utilidade</a:t>
            </a:r>
          </a:p>
          <a:p>
            <a:pPr lvl="2">
              <a:lnSpc>
                <a:spcPct val="90000"/>
              </a:lnSpc>
            </a:pPr>
            <a:r>
              <a:rPr lang="pt-BR" altLang="en-US" dirty="0"/>
              <a:t>Mesmo tendo uma capacidade discriminativa elevada, o teste pode não útil já que é pouco capaz de aperfeiçoar o curso de ação do médico quanto ao melhor prognóstico ou tratamento.</a:t>
            </a:r>
          </a:p>
          <a:p>
            <a:pPr lvl="1">
              <a:lnSpc>
                <a:spcPct val="90000"/>
              </a:lnSpc>
            </a:pPr>
            <a:r>
              <a:rPr lang="pt-BR" altLang="en-US" dirty="0"/>
              <a:t>Probabilidade pré-teste</a:t>
            </a:r>
          </a:p>
          <a:p>
            <a:pPr lvl="2">
              <a:lnSpc>
                <a:spcPct val="90000"/>
              </a:lnSpc>
            </a:pPr>
            <a:r>
              <a:rPr lang="pt-BR" altLang="en-US" dirty="0"/>
              <a:t>Mesmo que o teste tenha muita capacidade de discriminação, este não conseguirá modificar substancialmente a probabilidade pós-teste se a pré-teste for extrema (muito alta ou muito baixa)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90585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em diagnóstico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dirty="0"/>
              <a:t>Validação clínica</a:t>
            </a:r>
          </a:p>
          <a:p>
            <a:pPr lvl="2"/>
            <a:r>
              <a:rPr lang="pt-BR" altLang="en-US" dirty="0"/>
              <a:t>Tamanho amostral</a:t>
            </a:r>
          </a:p>
          <a:p>
            <a:pPr lvl="3"/>
            <a:r>
              <a:rPr lang="pt-BR" altLang="en-US" dirty="0"/>
              <a:t>A quantidade de pacientes que deveriam ser estudados para um resultado conclusivo geralmente é negligenciado</a:t>
            </a:r>
          </a:p>
          <a:p>
            <a:pPr lvl="2"/>
            <a:r>
              <a:rPr lang="pt-BR" altLang="en-US" dirty="0"/>
              <a:t>Mudanças do conhecimento no tempo</a:t>
            </a:r>
          </a:p>
          <a:p>
            <a:pPr lvl="3"/>
            <a:r>
              <a:rPr lang="pt-BR" altLang="en-US" dirty="0"/>
              <a:t>Surgimento de novas tecnologias e sua rápida inserção no mercado dificultam a avaliação completa, com todas as etapas de um tecnologia que já está em uso.  TC </a:t>
            </a:r>
            <a:r>
              <a:rPr lang="pt-BR" altLang="en-US" dirty="0" err="1"/>
              <a:t>vs</a:t>
            </a:r>
            <a:r>
              <a:rPr lang="pt-BR" altLang="en-US" dirty="0"/>
              <a:t> PET </a:t>
            </a:r>
            <a:r>
              <a:rPr lang="pt-BR" altLang="en-US" dirty="0" err="1"/>
              <a:t>vs</a:t>
            </a:r>
            <a:r>
              <a:rPr lang="pt-BR" altLang="en-US" dirty="0"/>
              <a:t> RM</a:t>
            </a:r>
          </a:p>
        </p:txBody>
      </p:sp>
    </p:spTree>
    <p:extLst>
      <p:ext uri="{BB962C8B-B14F-4D97-AF65-F5344CB8AC3E}">
        <p14:creationId xmlns:p14="http://schemas.microsoft.com/office/powerpoint/2010/main" val="34674324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fira entrevista com Will Leite, criador da Dona Anésia">
            <a:extLst>
              <a:ext uri="{FF2B5EF4-FFF2-40B4-BE49-F238E27FC236}">
                <a16:creationId xmlns:a16="http://schemas.microsoft.com/office/drawing/2014/main" id="{AC89FEF2-642F-4752-924E-F0C2C16B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5" y="2060848"/>
            <a:ext cx="8381729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8707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 Imperfeita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90052"/>
              </p:ext>
            </p:extLst>
          </p:nvPr>
        </p:nvGraphicFramePr>
        <p:xfrm>
          <a:off x="457200" y="1268760"/>
          <a:ext cx="3657600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Exemplo perfeito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=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=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19756"/>
              </p:ext>
            </p:extLst>
          </p:nvPr>
        </p:nvGraphicFramePr>
        <p:xfrm>
          <a:off x="457200" y="3136106"/>
          <a:ext cx="3657600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 dos que tem a condição são classificados como não tendo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=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=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63998"/>
              </p:ext>
            </p:extLst>
          </p:nvPr>
        </p:nvGraphicFramePr>
        <p:xfrm>
          <a:off x="467544" y="5026868"/>
          <a:ext cx="3657600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 dos que não tem a condição são classificados como tendo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=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=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148064" y="1417638"/>
            <a:ext cx="3538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Mesmo erros proporcionais e diferenciais da referência interferem no desempenho do teste.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Referência com erro preferencial nos doentes, penaliza mais a especificidade do teste.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Referência com erro preferencial nos não doentes, penaliza mais a sensibilidade do teste.</a:t>
            </a:r>
          </a:p>
        </p:txBody>
      </p:sp>
    </p:spTree>
    <p:extLst>
      <p:ext uri="{BB962C8B-B14F-4D97-AF65-F5344CB8AC3E}">
        <p14:creationId xmlns:p14="http://schemas.microsoft.com/office/powerpoint/2010/main" val="9461580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 imperfeita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pt-BR" dirty="0"/>
              <a:t>Racional da análise de classe latente. </a:t>
            </a:r>
          </a:p>
          <a:p>
            <a:pPr lvl="1"/>
            <a:r>
              <a:rPr lang="en-US" dirty="0"/>
              <a:t>É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técnica</a:t>
            </a:r>
            <a:r>
              <a:rPr lang="en-US" dirty="0"/>
              <a:t> </a:t>
            </a:r>
            <a:r>
              <a:rPr lang="en-US" dirty="0" err="1"/>
              <a:t>estatística</a:t>
            </a:r>
            <a:r>
              <a:rPr lang="en-US" dirty="0"/>
              <a:t> para </a:t>
            </a:r>
            <a:r>
              <a:rPr lang="en-US" dirty="0" err="1"/>
              <a:t>análise</a:t>
            </a:r>
            <a:r>
              <a:rPr lang="en-US" dirty="0"/>
              <a:t> de dados </a:t>
            </a:r>
            <a:r>
              <a:rPr lang="en-US" dirty="0" err="1"/>
              <a:t>categóricos</a:t>
            </a:r>
            <a:r>
              <a:rPr lang="en-US" dirty="0"/>
              <a:t> </a:t>
            </a:r>
            <a:r>
              <a:rPr lang="en-US" dirty="0" err="1"/>
              <a:t>multivariados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Permite</a:t>
            </a:r>
            <a:r>
              <a:rPr lang="en-US" dirty="0"/>
              <a:t> a </a:t>
            </a:r>
            <a:r>
              <a:rPr lang="en-US" dirty="0" err="1"/>
              <a:t>estimativa</a:t>
            </a:r>
            <a:r>
              <a:rPr lang="en-US" dirty="0"/>
              <a:t> de </a:t>
            </a:r>
            <a:r>
              <a:rPr lang="en-US" dirty="0" err="1"/>
              <a:t>desempenho</a:t>
            </a:r>
            <a:r>
              <a:rPr lang="en-US" dirty="0"/>
              <a:t> de 3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testes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ausênicia</a:t>
            </a:r>
            <a:r>
              <a:rPr lang="en-US" dirty="0"/>
              <a:t> de teste de </a:t>
            </a:r>
            <a:r>
              <a:rPr lang="en-US" dirty="0" err="1"/>
              <a:t>referência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estratifica</a:t>
            </a:r>
            <a:r>
              <a:rPr lang="en-US" dirty="0"/>
              <a:t> </a:t>
            </a:r>
            <a:r>
              <a:rPr lang="en-US" dirty="0" err="1"/>
              <a:t>classificções</a:t>
            </a:r>
            <a:r>
              <a:rPr lang="en-US" dirty="0"/>
              <a:t> </a:t>
            </a:r>
            <a:r>
              <a:rPr lang="en-US" dirty="0" err="1"/>
              <a:t>observadas</a:t>
            </a:r>
            <a:r>
              <a:rPr lang="en-US" dirty="0"/>
              <a:t> (</a:t>
            </a:r>
            <a:r>
              <a:rPr lang="en-US" dirty="0" err="1"/>
              <a:t>manifestas</a:t>
            </a:r>
            <a:r>
              <a:rPr lang="en-US" dirty="0"/>
              <a:t>) dos testes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classificação</a:t>
            </a:r>
            <a:r>
              <a:rPr lang="en-US" dirty="0"/>
              <a:t> </a:t>
            </a:r>
            <a:r>
              <a:rPr lang="en-US" dirty="0" err="1"/>
              <a:t>categórica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observada</a:t>
            </a:r>
            <a:r>
              <a:rPr lang="en-US" dirty="0"/>
              <a:t> (</a:t>
            </a:r>
            <a:r>
              <a:rPr lang="en-US" dirty="0" err="1"/>
              <a:t>latente</a:t>
            </a:r>
            <a:r>
              <a:rPr lang="en-US" dirty="0"/>
              <a:t>),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ordenada</a:t>
            </a:r>
            <a:r>
              <a:rPr lang="en-US" dirty="0"/>
              <a:t>, que </a:t>
            </a:r>
            <a:r>
              <a:rPr lang="en-US" dirty="0" err="1"/>
              <a:t>minimiza</a:t>
            </a:r>
            <a:r>
              <a:rPr lang="en-US" dirty="0"/>
              <a:t> o </a:t>
            </a:r>
            <a:r>
              <a:rPr lang="en-US" dirty="0" err="1"/>
              <a:t>confundimento</a:t>
            </a:r>
            <a:r>
              <a:rPr lang="en-US" dirty="0"/>
              <a:t> entre as </a:t>
            </a:r>
            <a:r>
              <a:rPr lang="en-US" dirty="0" err="1"/>
              <a:t>classificações</a:t>
            </a:r>
            <a:r>
              <a:rPr lang="en-US" dirty="0"/>
              <a:t> </a:t>
            </a:r>
            <a:r>
              <a:rPr lang="en-US" dirty="0" err="1"/>
              <a:t>observadas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2546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 imperfeita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29600" cy="27769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16" y="4630186"/>
            <a:ext cx="5325025" cy="4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041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Recomendações editorias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14"/>
          <a:stretch/>
        </p:blipFill>
        <p:spPr>
          <a:xfrm>
            <a:off x="77307" y="1484784"/>
            <a:ext cx="905013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0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homem, comida&#10;&#10;Descrição gerada automaticamente">
            <a:extLst>
              <a:ext uri="{FF2B5EF4-FFF2-40B4-BE49-F238E27FC236}">
                <a16:creationId xmlns:a16="http://schemas.microsoft.com/office/drawing/2014/main" id="{C1B6C90C-0F04-4DB2-B09A-B794D0711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27950"/>
          <a:stretch/>
        </p:blipFill>
        <p:spPr>
          <a:xfrm>
            <a:off x="1763688" y="755879"/>
            <a:ext cx="5832648" cy="57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736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fim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63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</a:t>
            </a:r>
            <a:r>
              <a:rPr lang="pt-BR"/>
              <a:t>em 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Considerações sobre investigações de testes:</a:t>
            </a:r>
          </a:p>
          <a:p>
            <a:pPr lvl="1"/>
            <a:r>
              <a:rPr lang="pt-BR" altLang="en-US" dirty="0"/>
              <a:t>Diagnóstico de uma doença?</a:t>
            </a:r>
          </a:p>
          <a:p>
            <a:pPr lvl="1"/>
            <a:r>
              <a:rPr lang="pt-BR" altLang="en-US" dirty="0"/>
              <a:t>Não há teste para o mesmo fim?</a:t>
            </a:r>
          </a:p>
          <a:p>
            <a:pPr lvl="1"/>
            <a:r>
              <a:rPr lang="pt-BR" altLang="en-US" dirty="0"/>
              <a:t>Teste novo será utilizado para substituir velho?</a:t>
            </a:r>
          </a:p>
          <a:p>
            <a:pPr lvl="1"/>
            <a:r>
              <a:rPr lang="pt-BR" altLang="en-US" dirty="0"/>
              <a:t>Teste novo será utilizado para triagem, antes do teste velho?</a:t>
            </a:r>
          </a:p>
          <a:p>
            <a:pPr lvl="1"/>
            <a:r>
              <a:rPr lang="pt-BR" altLang="en-US" dirty="0"/>
              <a:t>Teste novo será adicionado a investigação diagnóstica em série ou em paralelo?</a:t>
            </a:r>
          </a:p>
          <a:p>
            <a:pPr lvl="1"/>
            <a:r>
              <a:rPr lang="pt-BR" altLang="en-US" dirty="0"/>
              <a:t>Diagnóstico diferencial de doenças semelhantes?</a:t>
            </a:r>
          </a:p>
        </p:txBody>
      </p:sp>
    </p:spTree>
    <p:extLst>
      <p:ext uri="{BB962C8B-B14F-4D97-AF65-F5344CB8AC3E}">
        <p14:creationId xmlns:p14="http://schemas.microsoft.com/office/powerpoint/2010/main" val="239071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</a:t>
            </a:r>
            <a:r>
              <a:rPr lang="pt-BR"/>
              <a:t>em diagnóstico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4" y="1557337"/>
            <a:ext cx="8575586" cy="506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93925"/>
            <a:ext cx="741680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52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 </a:t>
            </a:r>
            <a:r>
              <a:rPr lang="pt-BR"/>
              <a:t>em 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Os principais desafios no delineamento diagnóstico são:</a:t>
            </a:r>
          </a:p>
          <a:p>
            <a:pPr lvl="1"/>
            <a:r>
              <a:rPr lang="pt-BR" altLang="en-US" dirty="0"/>
              <a:t>Lidar com relações complexas</a:t>
            </a:r>
          </a:p>
          <a:p>
            <a:pPr lvl="1"/>
            <a:r>
              <a:rPr lang="pt-BR" altLang="en-US" dirty="0"/>
              <a:t>Definição do teste de referência (padrão ouro)</a:t>
            </a:r>
          </a:p>
          <a:p>
            <a:pPr lvl="1"/>
            <a:r>
              <a:rPr lang="pt-BR" altLang="en-US" dirty="0"/>
              <a:t>Desfechos não duros</a:t>
            </a:r>
          </a:p>
          <a:p>
            <a:pPr lvl="1"/>
            <a:r>
              <a:rPr lang="pt-BR" altLang="en-US" dirty="0"/>
              <a:t>Variabilidade e viés de observadores</a:t>
            </a:r>
          </a:p>
          <a:p>
            <a:pPr lvl="1"/>
            <a:r>
              <a:rPr lang="pt-BR" altLang="en-US" dirty="0"/>
              <a:t>Otimizar a relevância clínica</a:t>
            </a:r>
          </a:p>
          <a:p>
            <a:pPr lvl="1"/>
            <a:r>
              <a:rPr lang="pt-BR" altLang="en-US" dirty="0"/>
              <a:t>Tamanho amostra apropriado</a:t>
            </a:r>
          </a:p>
        </p:txBody>
      </p:sp>
    </p:spTree>
    <p:extLst>
      <p:ext uri="{BB962C8B-B14F-4D97-AF65-F5344CB8AC3E}">
        <p14:creationId xmlns:p14="http://schemas.microsoft.com/office/powerpoint/2010/main" val="2551189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3024</Words>
  <Application>Microsoft Office PowerPoint</Application>
  <PresentationFormat>Apresentação na tela (4:3)</PresentationFormat>
  <Paragraphs>417</Paragraphs>
  <Slides>68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72" baseType="lpstr">
      <vt:lpstr>Arial</vt:lpstr>
      <vt:lpstr>Calibri</vt:lpstr>
      <vt:lpstr>StarSymbol</vt:lpstr>
      <vt:lpstr>Tema do Office</vt:lpstr>
      <vt:lpstr>Epidemiologia clínica</vt:lpstr>
      <vt:lpstr>Bibliografia adicional</vt:lpstr>
      <vt:lpstr>Sessão 3</vt:lpstr>
      <vt:lpstr>Objetivos da sessão</vt:lpstr>
      <vt:lpstr>Pesquisa clínica em diagnóstico</vt:lpstr>
      <vt:lpstr>Pesquisa clínica em diagnóstico</vt:lpstr>
      <vt:lpstr>Pesquisa clínica em diagnóstico</vt:lpstr>
      <vt:lpstr>Pesquisa clínica em diagnóstico</vt:lpstr>
      <vt:lpstr>Pesquisa clínica em diagnóstico</vt:lpstr>
      <vt:lpstr>Apresentação do PowerPoint</vt:lpstr>
      <vt:lpstr>Pesquisa clínica em diagnóstico</vt:lpstr>
      <vt:lpstr>Pesquisa clínica em diagnóstico</vt:lpstr>
      <vt:lpstr>Pesquisa clínica em diagnóstico</vt:lpstr>
      <vt:lpstr>Pesquisa clínica em diagnóstico</vt:lpstr>
      <vt:lpstr>Pesquisa clínica em diagnóstico</vt:lpstr>
      <vt:lpstr>Exemplo</vt:lpstr>
      <vt:lpstr>Pesquisa clínica em diagnóstico</vt:lpstr>
      <vt:lpstr>Pesquisa clínica em diagnóstico</vt:lpstr>
      <vt:lpstr>Pesquisa clínica em diagnóstico</vt:lpstr>
      <vt:lpstr>Apresentação do PowerPoint</vt:lpstr>
      <vt:lpstr>Pesquisa clínica em diagnóstico</vt:lpstr>
      <vt:lpstr>Pesquisa clínica em diagnóstico</vt:lpstr>
      <vt:lpstr>Pesquisa clínica em diagnóstico</vt:lpstr>
      <vt:lpstr>Apresentação do PowerPoint</vt:lpstr>
      <vt:lpstr>Apresentação do PowerPoint</vt:lpstr>
      <vt:lpstr>Apresentação do PowerPoint</vt:lpstr>
      <vt:lpstr>Fases de desenvolvimento</vt:lpstr>
      <vt:lpstr>Fases de desenvolvimento</vt:lpstr>
      <vt:lpstr>Fases de desenvolvimento</vt:lpstr>
      <vt:lpstr>Fases de desenvolvimento</vt:lpstr>
      <vt:lpstr>Fases do desenvolvimento</vt:lpstr>
      <vt:lpstr>Fases do desenvolvimento</vt:lpstr>
      <vt:lpstr>Fases do desenvolvimento</vt:lpstr>
      <vt:lpstr>Apresentação do PowerPoint</vt:lpstr>
      <vt:lpstr>Pesquisa clínica em diagnóstico</vt:lpstr>
      <vt:lpstr>Fases do desenvolvimento</vt:lpstr>
      <vt:lpstr>Pesquisa clínica em diagnóstico</vt:lpstr>
      <vt:lpstr>Pesquisa clínica em diagnóstico</vt:lpstr>
      <vt:lpstr>Pesquisa clínica em diagnóstico</vt:lpstr>
      <vt:lpstr>Pesquisa clínica em diagnóstico</vt:lpstr>
      <vt:lpstr>Apresentação do PowerPoint</vt:lpstr>
      <vt:lpstr>Pesquisa clínica em diagnóstico</vt:lpstr>
      <vt:lpstr>Pesquisa clínica em diagnóstico</vt:lpstr>
      <vt:lpstr>Caso clínico</vt:lpstr>
      <vt:lpstr>Apresentação do PowerPoint</vt:lpstr>
      <vt:lpstr>Caso clínico</vt:lpstr>
      <vt:lpstr>Apresentação do PowerPoint</vt:lpstr>
      <vt:lpstr>Apresentação do PowerPoint</vt:lpstr>
      <vt:lpstr>Apresentação do PowerPoint</vt:lpstr>
      <vt:lpstr>Apresentação do PowerPoint</vt:lpstr>
      <vt:lpstr>Pesquisa clínica em diagnóstico</vt:lpstr>
      <vt:lpstr>Pesquisa clínica em diagnóstico</vt:lpstr>
      <vt:lpstr>Pesquisa clínica em diagnóstico</vt:lpstr>
      <vt:lpstr>Pesquisa clínica em diagnóstico</vt:lpstr>
      <vt:lpstr>Pesquisa clínica em diagnóstico</vt:lpstr>
      <vt:lpstr>Pesquisa clínica em diagnóstico</vt:lpstr>
      <vt:lpstr>Pesquisa clínica em diagnóstico</vt:lpstr>
      <vt:lpstr>Pesquisa clínica em diagnóstico</vt:lpstr>
      <vt:lpstr>Pesquisa clínica em diagnóstico</vt:lpstr>
      <vt:lpstr>Pesquisa clínica em diagnóstico</vt:lpstr>
      <vt:lpstr>Pesquisa clínica em diagnóstico</vt:lpstr>
      <vt:lpstr>Apresentação do PowerPoint</vt:lpstr>
      <vt:lpstr>Referência Imperfeita</vt:lpstr>
      <vt:lpstr>Referência imperfeita</vt:lpstr>
      <vt:lpstr>Referência imperfeita</vt:lpstr>
      <vt:lpstr>Recomendações editorias</vt:lpstr>
      <vt:lpstr>Apresentação do PowerPoint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Vinicius Kunz Carneiro de Souza</dc:creator>
  <cp:lastModifiedBy>Pedro Emmanuel Brasil</cp:lastModifiedBy>
  <cp:revision>84</cp:revision>
  <dcterms:created xsi:type="dcterms:W3CDTF">2013-12-06T17:33:37Z</dcterms:created>
  <dcterms:modified xsi:type="dcterms:W3CDTF">2020-04-21T15:19:30Z</dcterms:modified>
</cp:coreProperties>
</file>