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84"/>
  </p:notesMasterIdLst>
  <p:sldIdLst>
    <p:sldId id="256" r:id="rId2"/>
    <p:sldId id="304" r:id="rId3"/>
    <p:sldId id="306" r:id="rId4"/>
    <p:sldId id="307" r:id="rId5"/>
    <p:sldId id="257" r:id="rId6"/>
    <p:sldId id="259" r:id="rId7"/>
    <p:sldId id="266" r:id="rId8"/>
    <p:sldId id="267" r:id="rId9"/>
    <p:sldId id="258" r:id="rId10"/>
    <p:sldId id="269" r:id="rId11"/>
    <p:sldId id="335" r:id="rId12"/>
    <p:sldId id="260" r:id="rId13"/>
    <p:sldId id="261" r:id="rId14"/>
    <p:sldId id="262" r:id="rId15"/>
    <p:sldId id="268" r:id="rId16"/>
    <p:sldId id="303" r:id="rId17"/>
    <p:sldId id="336" r:id="rId18"/>
    <p:sldId id="263" r:id="rId19"/>
    <p:sldId id="275" r:id="rId20"/>
    <p:sldId id="270" r:id="rId21"/>
    <p:sldId id="308" r:id="rId22"/>
    <p:sldId id="271" r:id="rId23"/>
    <p:sldId id="337" r:id="rId24"/>
    <p:sldId id="272" r:id="rId25"/>
    <p:sldId id="273" r:id="rId26"/>
    <p:sldId id="274" r:id="rId27"/>
    <p:sldId id="265" r:id="rId28"/>
    <p:sldId id="313" r:id="rId29"/>
    <p:sldId id="318" r:id="rId30"/>
    <p:sldId id="277" r:id="rId31"/>
    <p:sldId id="338" r:id="rId32"/>
    <p:sldId id="278" r:id="rId33"/>
    <p:sldId id="279" r:id="rId34"/>
    <p:sldId id="280" r:id="rId35"/>
    <p:sldId id="317" r:id="rId36"/>
    <p:sldId id="319" r:id="rId37"/>
    <p:sldId id="282" r:id="rId38"/>
    <p:sldId id="309" r:id="rId39"/>
    <p:sldId id="290" r:id="rId40"/>
    <p:sldId id="288" r:id="rId41"/>
    <p:sldId id="320" r:id="rId42"/>
    <p:sldId id="315" r:id="rId43"/>
    <p:sldId id="283" r:id="rId44"/>
    <p:sldId id="339" r:id="rId45"/>
    <p:sldId id="285" r:id="rId46"/>
    <p:sldId id="284" r:id="rId47"/>
    <p:sldId id="286" r:id="rId48"/>
    <p:sldId id="287" r:id="rId49"/>
    <p:sldId id="316" r:id="rId50"/>
    <p:sldId id="300" r:id="rId51"/>
    <p:sldId id="324" r:id="rId52"/>
    <p:sldId id="291" r:id="rId53"/>
    <p:sldId id="293" r:id="rId54"/>
    <p:sldId id="294" r:id="rId55"/>
    <p:sldId id="340" r:id="rId56"/>
    <p:sldId id="321" r:id="rId57"/>
    <p:sldId id="323" r:id="rId58"/>
    <p:sldId id="325" r:id="rId59"/>
    <p:sldId id="311" r:id="rId60"/>
    <p:sldId id="328" r:id="rId61"/>
    <p:sldId id="295" r:id="rId62"/>
    <p:sldId id="296" r:id="rId63"/>
    <p:sldId id="297" r:id="rId64"/>
    <p:sldId id="298" r:id="rId65"/>
    <p:sldId id="342" r:id="rId66"/>
    <p:sldId id="326" r:id="rId67"/>
    <p:sldId id="299" r:id="rId68"/>
    <p:sldId id="329" r:id="rId69"/>
    <p:sldId id="322" r:id="rId70"/>
    <p:sldId id="327" r:id="rId71"/>
    <p:sldId id="276" r:id="rId72"/>
    <p:sldId id="292" r:id="rId73"/>
    <p:sldId id="314" r:id="rId74"/>
    <p:sldId id="334" r:id="rId75"/>
    <p:sldId id="343" r:id="rId76"/>
    <p:sldId id="332" r:id="rId77"/>
    <p:sldId id="333" r:id="rId78"/>
    <p:sldId id="331" r:id="rId79"/>
    <p:sldId id="330" r:id="rId80"/>
    <p:sldId id="301" r:id="rId81"/>
    <p:sldId id="341" r:id="rId82"/>
    <p:sldId id="310" r:id="rId83"/>
  </p:sldIdLst>
  <p:sldSz cx="9144000" cy="6858000" type="screen4x3"/>
  <p:notesSz cx="6669088" cy="9896475"/>
  <p:defaultTex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Seção Padrão" id="{23AFF339-9EDA-4DDB-8A41-377EB7FCFC5B}">
          <p14:sldIdLst>
            <p14:sldId id="256"/>
            <p14:sldId id="304"/>
          </p14:sldIdLst>
        </p14:section>
        <p14:section name="Fontes" id="{548C5AFF-30E1-4CA1-9FA2-AB8EF0083988}">
          <p14:sldIdLst>
            <p14:sldId id="306"/>
            <p14:sldId id="307"/>
            <p14:sldId id="257"/>
          </p14:sldIdLst>
        </p14:section>
        <p14:section name="Necessidade de síntese" id="{125B6BD5-2F79-44AE-B41E-BF6623E05DC4}">
          <p14:sldIdLst>
            <p14:sldId id="259"/>
            <p14:sldId id="266"/>
            <p14:sldId id="267"/>
            <p14:sldId id="258"/>
            <p14:sldId id="269"/>
            <p14:sldId id="335"/>
            <p14:sldId id="260"/>
            <p14:sldId id="261"/>
            <p14:sldId id="262"/>
            <p14:sldId id="268"/>
            <p14:sldId id="303"/>
            <p14:sldId id="336"/>
          </p14:sldIdLst>
        </p14:section>
        <p14:section name="Metanálise conceitos" id="{60733AB5-89C5-48A3-B615-21BC40F13414}">
          <p14:sldIdLst>
            <p14:sldId id="263"/>
            <p14:sldId id="275"/>
          </p14:sldIdLst>
        </p14:section>
        <p14:section name="Início Revisão" id="{F8224F5D-7390-497C-AD5B-D7E9CE04C7AF}">
          <p14:sldIdLst>
            <p14:sldId id="270"/>
            <p14:sldId id="308"/>
            <p14:sldId id="271"/>
            <p14:sldId id="337"/>
          </p14:sldIdLst>
        </p14:section>
        <p14:section name="Caminho das pedras" id="{F1C9E67A-378E-4FCD-8FEF-8D74EEA09395}">
          <p14:sldIdLst>
            <p14:sldId id="272"/>
            <p14:sldId id="273"/>
            <p14:sldId id="274"/>
            <p14:sldId id="265"/>
            <p14:sldId id="313"/>
            <p14:sldId id="318"/>
            <p14:sldId id="277"/>
            <p14:sldId id="338"/>
            <p14:sldId id="278"/>
            <p14:sldId id="279"/>
            <p14:sldId id="280"/>
            <p14:sldId id="317"/>
            <p14:sldId id="319"/>
            <p14:sldId id="282"/>
            <p14:sldId id="309"/>
            <p14:sldId id="290"/>
            <p14:sldId id="288"/>
            <p14:sldId id="320"/>
            <p14:sldId id="315"/>
            <p14:sldId id="283"/>
            <p14:sldId id="339"/>
            <p14:sldId id="285"/>
            <p14:sldId id="284"/>
            <p14:sldId id="286"/>
            <p14:sldId id="287"/>
            <p14:sldId id="316"/>
            <p14:sldId id="300"/>
          </p14:sldIdLst>
        </p14:section>
        <p14:section name="Resultados" id="{18B3B2F9-A163-40CA-88BC-4459918B39A7}">
          <p14:sldIdLst>
            <p14:sldId id="324"/>
            <p14:sldId id="291"/>
            <p14:sldId id="293"/>
            <p14:sldId id="294"/>
            <p14:sldId id="340"/>
            <p14:sldId id="321"/>
          </p14:sldIdLst>
        </p14:section>
        <p14:section name="Metanálise" id="{E660FA92-69AC-459D-9911-9D9EFC304CF4}">
          <p14:sldIdLst>
            <p14:sldId id="323"/>
            <p14:sldId id="325"/>
            <p14:sldId id="311"/>
            <p14:sldId id="328"/>
          </p14:sldIdLst>
        </p14:section>
        <p14:section name="Heterogeneidade" id="{5F1D1E99-94A5-4133-9F40-2330887F050B}">
          <p14:sldIdLst>
            <p14:sldId id="295"/>
            <p14:sldId id="296"/>
            <p14:sldId id="297"/>
            <p14:sldId id="298"/>
            <p14:sldId id="342"/>
          </p14:sldIdLst>
        </p14:section>
        <p14:section name="Viés de publicação" id="{50632D81-5DB4-4F35-86DC-A79B56C3D123}">
          <p14:sldIdLst>
            <p14:sldId id="326"/>
            <p14:sldId id="299"/>
            <p14:sldId id="329"/>
            <p14:sldId id="322"/>
            <p14:sldId id="327"/>
            <p14:sldId id="276"/>
          </p14:sldIdLst>
        </p14:section>
        <p14:section name="GRADE" id="{74716FC6-1446-4EB9-A561-D96FCFBE2197}">
          <p14:sldIdLst>
            <p14:sldId id="292"/>
            <p14:sldId id="314"/>
            <p14:sldId id="334"/>
            <p14:sldId id="343"/>
            <p14:sldId id="332"/>
            <p14:sldId id="333"/>
            <p14:sldId id="331"/>
            <p14:sldId id="330"/>
            <p14:sldId id="301"/>
            <p14:sldId id="341"/>
            <p14:sldId id="3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dro Emmanuel Brasil" initials="PEB" lastIdx="1" clrIdx="0">
    <p:extLst>
      <p:ext uri="{19B8F6BF-5375-455C-9EA6-DF929625EA0E}">
        <p15:presenceInfo xmlns:p15="http://schemas.microsoft.com/office/powerpoint/2012/main" userId="86a4c7d924f20d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4660"/>
  </p:normalViewPr>
  <p:slideViewPr>
    <p:cSldViewPr>
      <p:cViewPr varScale="1">
        <p:scale>
          <a:sx n="63" d="100"/>
          <a:sy n="63" d="100"/>
        </p:scale>
        <p:origin x="133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CD2E571-D470-46D2-B51F-47DC7C2984F8}"/>
              </a:ext>
            </a:extLst>
          </p:cNvPr>
          <p:cNvSpPr>
            <a:spLocks noGrp="1" noChangeArrowheads="1"/>
          </p:cNvSpPr>
          <p:nvPr>
            <p:ph type="hdr" sz="quarter"/>
          </p:nvPr>
        </p:nvSpPr>
        <p:spPr bwMode="auto">
          <a:xfrm>
            <a:off x="0" y="0"/>
            <a:ext cx="288925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Calibri" pitchFamily="34" charset="0"/>
                <a:cs typeface="Arial" charset="0"/>
              </a:defRPr>
            </a:lvl1pPr>
          </a:lstStyle>
          <a:p>
            <a:pPr>
              <a:defRPr/>
            </a:pPr>
            <a:endParaRPr lang="pt-BR"/>
          </a:p>
        </p:txBody>
      </p:sp>
      <p:sp>
        <p:nvSpPr>
          <p:cNvPr id="14339" name="Rectangle 3">
            <a:extLst>
              <a:ext uri="{FF2B5EF4-FFF2-40B4-BE49-F238E27FC236}">
                <a16:creationId xmlns:a16="http://schemas.microsoft.com/office/drawing/2014/main" id="{29444AF3-F79D-4F63-ACB8-8E37487FA93D}"/>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Calibri" pitchFamily="34" charset="0"/>
                <a:cs typeface="Arial" charset="0"/>
              </a:defRPr>
            </a:lvl1pPr>
          </a:lstStyle>
          <a:p>
            <a:pPr>
              <a:defRPr/>
            </a:pPr>
            <a:fld id="{F7CCAFB8-5E13-43C8-99F6-211EB7B8B588}" type="datetimeFigureOut">
              <a:rPr lang="pt-BR"/>
              <a:pPr>
                <a:defRPr/>
              </a:pPr>
              <a:t>24/06/2020</a:t>
            </a:fld>
            <a:endParaRPr lang="pt-BR"/>
          </a:p>
        </p:txBody>
      </p:sp>
      <p:sp>
        <p:nvSpPr>
          <p:cNvPr id="49156" name="Rectangle 4">
            <a:extLst>
              <a:ext uri="{FF2B5EF4-FFF2-40B4-BE49-F238E27FC236}">
                <a16:creationId xmlns:a16="http://schemas.microsoft.com/office/drawing/2014/main" id="{D509FEFC-164B-4B33-A58B-D30C276C403C}"/>
              </a:ext>
            </a:extLst>
          </p:cNvPr>
          <p:cNvSpPr>
            <a:spLocks noGrp="1" noRot="1" noChangeAspect="1" noChangeArrowheads="1" noTextEdit="1"/>
          </p:cNvSpPr>
          <p:nvPr>
            <p:ph type="sldImg" idx="2"/>
          </p:nvPr>
        </p:nvSpPr>
        <p:spPr bwMode="auto">
          <a:xfrm>
            <a:off x="862013" y="742950"/>
            <a:ext cx="4945062" cy="3709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a:extLst>
              <a:ext uri="{FF2B5EF4-FFF2-40B4-BE49-F238E27FC236}">
                <a16:creationId xmlns:a16="http://schemas.microsoft.com/office/drawing/2014/main" id="{CC176F83-97AA-46A2-A64B-F0D5776FB39F}"/>
              </a:ext>
            </a:extLst>
          </p:cNvPr>
          <p:cNvSpPr>
            <a:spLocks noGrp="1" noChangeArrowheads="1"/>
          </p:cNvSpPr>
          <p:nvPr>
            <p:ph type="body" sz="quarter" idx="3"/>
          </p:nvPr>
        </p:nvSpPr>
        <p:spPr bwMode="auto">
          <a:xfrm>
            <a:off x="666750" y="4700588"/>
            <a:ext cx="5335588" cy="4452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14342" name="Rectangle 6">
            <a:extLst>
              <a:ext uri="{FF2B5EF4-FFF2-40B4-BE49-F238E27FC236}">
                <a16:creationId xmlns:a16="http://schemas.microsoft.com/office/drawing/2014/main" id="{28F64A19-C638-419F-B465-B3B8EB8CB94A}"/>
              </a:ext>
            </a:extLst>
          </p:cNvPr>
          <p:cNvSpPr>
            <a:spLocks noGrp="1" noChangeArrowheads="1"/>
          </p:cNvSpPr>
          <p:nvPr>
            <p:ph type="ftr" sz="quarter" idx="4"/>
          </p:nvPr>
        </p:nvSpPr>
        <p:spPr bwMode="auto">
          <a:xfrm>
            <a:off x="0" y="9399588"/>
            <a:ext cx="288925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Calibri" pitchFamily="34" charset="0"/>
                <a:cs typeface="Arial" charset="0"/>
              </a:defRPr>
            </a:lvl1pPr>
          </a:lstStyle>
          <a:p>
            <a:pPr>
              <a:defRPr/>
            </a:pPr>
            <a:endParaRPr lang="pt-BR"/>
          </a:p>
        </p:txBody>
      </p:sp>
      <p:sp>
        <p:nvSpPr>
          <p:cNvPr id="14343" name="Rectangle 7">
            <a:extLst>
              <a:ext uri="{FF2B5EF4-FFF2-40B4-BE49-F238E27FC236}">
                <a16:creationId xmlns:a16="http://schemas.microsoft.com/office/drawing/2014/main" id="{7963FD87-2169-4D3E-B966-19F8CB91D6EC}"/>
              </a:ext>
            </a:extLst>
          </p:cNvPr>
          <p:cNvSpPr>
            <a:spLocks noGrp="1" noChangeArrowheads="1"/>
          </p:cNvSpPr>
          <p:nvPr>
            <p:ph type="sldNum" sz="quarter" idx="5"/>
          </p:nvPr>
        </p:nvSpPr>
        <p:spPr bwMode="auto">
          <a:xfrm>
            <a:off x="3778250" y="9399588"/>
            <a:ext cx="288925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6B7DBEE-A3C4-42D4-8636-69CBFC5A3C14}" type="slidenum">
              <a:rPr lang="pt-BR" altLang="pt-B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6B7DBEE-A3C4-42D4-8636-69CBFC5A3C14}" type="slidenum">
              <a:rPr lang="pt-BR" altLang="pt-BR" smtClean="0"/>
              <a:pPr/>
              <a:t>73</a:t>
            </a:fld>
            <a:endParaRPr lang="pt-BR" altLang="pt-BR"/>
          </a:p>
        </p:txBody>
      </p:sp>
    </p:spTree>
    <p:extLst>
      <p:ext uri="{BB962C8B-B14F-4D97-AF65-F5344CB8AC3E}">
        <p14:creationId xmlns:p14="http://schemas.microsoft.com/office/powerpoint/2010/main" val="164631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6B7DBEE-A3C4-42D4-8636-69CBFC5A3C14}" type="slidenum">
              <a:rPr lang="pt-BR" altLang="pt-BR" smtClean="0"/>
              <a:pPr/>
              <a:t>74</a:t>
            </a:fld>
            <a:endParaRPr lang="pt-BR" altLang="pt-BR"/>
          </a:p>
        </p:txBody>
      </p:sp>
    </p:spTree>
    <p:extLst>
      <p:ext uri="{BB962C8B-B14F-4D97-AF65-F5344CB8AC3E}">
        <p14:creationId xmlns:p14="http://schemas.microsoft.com/office/powerpoint/2010/main" val="975274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FD06DFE-431B-493E-9072-379ECABD047F}"/>
              </a:ext>
            </a:extLst>
          </p:cNvPr>
          <p:cNvSpPr>
            <a:spLocks noGrp="1"/>
          </p:cNvSpPr>
          <p:nvPr>
            <p:ph type="dt" sz="half" idx="10"/>
          </p:nvPr>
        </p:nvSpPr>
        <p:spPr/>
        <p:txBody>
          <a:bodyPr/>
          <a:lstStyle>
            <a:lvl1pPr>
              <a:defRPr/>
            </a:lvl1pPr>
          </a:lstStyle>
          <a:p>
            <a:pPr>
              <a:defRPr/>
            </a:pPr>
            <a:fld id="{83576BB1-1CA5-436C-9CC8-BBA8EEF331AD}" type="datetime1">
              <a:rPr lang="pt-BR"/>
              <a:pPr>
                <a:defRPr/>
              </a:pPr>
              <a:t>24/06/2020</a:t>
            </a:fld>
            <a:endParaRPr lang="pt-BR"/>
          </a:p>
        </p:txBody>
      </p:sp>
      <p:sp>
        <p:nvSpPr>
          <p:cNvPr id="5" name="Espaço Reservado para Rodapé 4">
            <a:extLst>
              <a:ext uri="{FF2B5EF4-FFF2-40B4-BE49-F238E27FC236}">
                <a16:creationId xmlns:a16="http://schemas.microsoft.com/office/drawing/2014/main" id="{4A3443AD-3A38-4014-9254-166363B12643}"/>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B76DC570-22D0-4383-B019-83A61ADF6E14}"/>
              </a:ext>
            </a:extLst>
          </p:cNvPr>
          <p:cNvSpPr>
            <a:spLocks noGrp="1"/>
          </p:cNvSpPr>
          <p:nvPr>
            <p:ph type="sldNum" sz="quarter" idx="12"/>
          </p:nvPr>
        </p:nvSpPr>
        <p:spPr/>
        <p:txBody>
          <a:bodyPr/>
          <a:lstStyle>
            <a:lvl1pPr>
              <a:defRPr/>
            </a:lvl1pPr>
          </a:lstStyle>
          <a:p>
            <a:fld id="{7CF2C5D0-45DF-4CF9-9959-D9CDC4805EA5}" type="slidenum">
              <a:rPr lang="pt-BR" altLang="pt-BR"/>
              <a:pPr/>
              <a:t>‹nº›</a:t>
            </a:fld>
            <a:endParaRPr lang="pt-BR" altLang="pt-BR"/>
          </a:p>
        </p:txBody>
      </p:sp>
    </p:spTree>
    <p:extLst>
      <p:ext uri="{BB962C8B-B14F-4D97-AF65-F5344CB8AC3E}">
        <p14:creationId xmlns:p14="http://schemas.microsoft.com/office/powerpoint/2010/main" val="353568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6599842-BA3F-4DA7-B9EB-D207C3E97E7B}"/>
              </a:ext>
            </a:extLst>
          </p:cNvPr>
          <p:cNvSpPr>
            <a:spLocks noGrp="1"/>
          </p:cNvSpPr>
          <p:nvPr>
            <p:ph type="dt" sz="half" idx="10"/>
          </p:nvPr>
        </p:nvSpPr>
        <p:spPr/>
        <p:txBody>
          <a:bodyPr/>
          <a:lstStyle>
            <a:lvl1pPr>
              <a:defRPr/>
            </a:lvl1pPr>
          </a:lstStyle>
          <a:p>
            <a:pPr>
              <a:defRPr/>
            </a:pPr>
            <a:fld id="{77EAB2AB-2DAF-48A5-BED2-0E50E004C4D6}" type="datetime1">
              <a:rPr lang="pt-BR"/>
              <a:pPr>
                <a:defRPr/>
              </a:pPr>
              <a:t>24/06/2020</a:t>
            </a:fld>
            <a:endParaRPr lang="pt-BR"/>
          </a:p>
        </p:txBody>
      </p:sp>
      <p:sp>
        <p:nvSpPr>
          <p:cNvPr id="5" name="Espaço Reservado para Rodapé 4">
            <a:extLst>
              <a:ext uri="{FF2B5EF4-FFF2-40B4-BE49-F238E27FC236}">
                <a16:creationId xmlns:a16="http://schemas.microsoft.com/office/drawing/2014/main" id="{275370FC-CBE2-4FCC-ABE4-403E7A7929AA}"/>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E064713F-CF1D-4E0B-BFB2-45415F0E7559}"/>
              </a:ext>
            </a:extLst>
          </p:cNvPr>
          <p:cNvSpPr>
            <a:spLocks noGrp="1"/>
          </p:cNvSpPr>
          <p:nvPr>
            <p:ph type="sldNum" sz="quarter" idx="12"/>
          </p:nvPr>
        </p:nvSpPr>
        <p:spPr/>
        <p:txBody>
          <a:bodyPr/>
          <a:lstStyle>
            <a:lvl1pPr>
              <a:defRPr/>
            </a:lvl1pPr>
          </a:lstStyle>
          <a:p>
            <a:fld id="{E955910A-6DA0-49BE-B2FD-D420C5121F48}" type="slidenum">
              <a:rPr lang="pt-BR" altLang="pt-BR"/>
              <a:pPr/>
              <a:t>‹nº›</a:t>
            </a:fld>
            <a:endParaRPr lang="pt-BR" altLang="pt-BR"/>
          </a:p>
        </p:txBody>
      </p:sp>
    </p:spTree>
    <p:extLst>
      <p:ext uri="{BB962C8B-B14F-4D97-AF65-F5344CB8AC3E}">
        <p14:creationId xmlns:p14="http://schemas.microsoft.com/office/powerpoint/2010/main" val="282777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840EEB5-8D87-45AA-A9F0-407627C1BB12}"/>
              </a:ext>
            </a:extLst>
          </p:cNvPr>
          <p:cNvSpPr>
            <a:spLocks noGrp="1"/>
          </p:cNvSpPr>
          <p:nvPr>
            <p:ph type="dt" sz="half" idx="10"/>
          </p:nvPr>
        </p:nvSpPr>
        <p:spPr/>
        <p:txBody>
          <a:bodyPr/>
          <a:lstStyle>
            <a:lvl1pPr>
              <a:defRPr/>
            </a:lvl1pPr>
          </a:lstStyle>
          <a:p>
            <a:pPr>
              <a:defRPr/>
            </a:pPr>
            <a:fld id="{C4A89836-3B99-4288-97F2-1CD0F8251670}" type="datetime1">
              <a:rPr lang="pt-BR"/>
              <a:pPr>
                <a:defRPr/>
              </a:pPr>
              <a:t>24/06/2020</a:t>
            </a:fld>
            <a:endParaRPr lang="pt-BR"/>
          </a:p>
        </p:txBody>
      </p:sp>
      <p:sp>
        <p:nvSpPr>
          <p:cNvPr id="5" name="Espaço Reservado para Rodapé 4">
            <a:extLst>
              <a:ext uri="{FF2B5EF4-FFF2-40B4-BE49-F238E27FC236}">
                <a16:creationId xmlns:a16="http://schemas.microsoft.com/office/drawing/2014/main" id="{7B72BA8F-90D3-48E1-8BDD-F864CA7A8F4E}"/>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A94EBAFE-7BFA-4CFB-AE9C-513BBBABC2D3}"/>
              </a:ext>
            </a:extLst>
          </p:cNvPr>
          <p:cNvSpPr>
            <a:spLocks noGrp="1"/>
          </p:cNvSpPr>
          <p:nvPr>
            <p:ph type="sldNum" sz="quarter" idx="12"/>
          </p:nvPr>
        </p:nvSpPr>
        <p:spPr/>
        <p:txBody>
          <a:bodyPr/>
          <a:lstStyle>
            <a:lvl1pPr>
              <a:defRPr/>
            </a:lvl1pPr>
          </a:lstStyle>
          <a:p>
            <a:fld id="{48069798-01BE-429E-B67E-4F950869C60A}" type="slidenum">
              <a:rPr lang="pt-BR" altLang="pt-BR"/>
              <a:pPr/>
              <a:t>‹nº›</a:t>
            </a:fld>
            <a:endParaRPr lang="pt-BR" altLang="pt-BR"/>
          </a:p>
        </p:txBody>
      </p:sp>
    </p:spTree>
    <p:extLst>
      <p:ext uri="{BB962C8B-B14F-4D97-AF65-F5344CB8AC3E}">
        <p14:creationId xmlns:p14="http://schemas.microsoft.com/office/powerpoint/2010/main" val="4052907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6F8C6CE8-860E-4815-926F-9DFF83219B5B}"/>
              </a:ext>
            </a:extLst>
          </p:cNvPr>
          <p:cNvSpPr>
            <a:spLocks noGrp="1"/>
          </p:cNvSpPr>
          <p:nvPr>
            <p:ph type="dt" sz="half" idx="10"/>
          </p:nvPr>
        </p:nvSpPr>
        <p:spPr/>
        <p:txBody>
          <a:bodyPr/>
          <a:lstStyle>
            <a:lvl1pPr>
              <a:defRPr/>
            </a:lvl1pPr>
          </a:lstStyle>
          <a:p>
            <a:pPr>
              <a:defRPr/>
            </a:pPr>
            <a:fld id="{03F9BB6F-0FDC-4DCE-BC61-1E71230B6E21}" type="datetime1">
              <a:rPr lang="pt-BR"/>
              <a:pPr>
                <a:defRPr/>
              </a:pPr>
              <a:t>24/06/2020</a:t>
            </a:fld>
            <a:endParaRPr lang="pt-BR"/>
          </a:p>
        </p:txBody>
      </p:sp>
      <p:sp>
        <p:nvSpPr>
          <p:cNvPr id="4" name="Espaço Reservado para Rodapé 4">
            <a:extLst>
              <a:ext uri="{FF2B5EF4-FFF2-40B4-BE49-F238E27FC236}">
                <a16:creationId xmlns:a16="http://schemas.microsoft.com/office/drawing/2014/main" id="{FEFC4FF5-57D5-4AFA-BCC9-AC9B8C8AFFD8}"/>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F4BD081E-7D4B-45DA-8449-D2BACF914C6D}"/>
              </a:ext>
            </a:extLst>
          </p:cNvPr>
          <p:cNvSpPr>
            <a:spLocks noGrp="1"/>
          </p:cNvSpPr>
          <p:nvPr>
            <p:ph type="sldNum" sz="quarter" idx="12"/>
          </p:nvPr>
        </p:nvSpPr>
        <p:spPr/>
        <p:txBody>
          <a:bodyPr/>
          <a:lstStyle>
            <a:lvl1pPr>
              <a:defRPr/>
            </a:lvl1pPr>
          </a:lstStyle>
          <a:p>
            <a:fld id="{5EB1A2A5-AD79-45AA-889F-BE2BABF69C12}" type="slidenum">
              <a:rPr lang="pt-BR" altLang="pt-BR"/>
              <a:pPr/>
              <a:t>‹nº›</a:t>
            </a:fld>
            <a:endParaRPr lang="pt-BR" altLang="pt-BR"/>
          </a:p>
        </p:txBody>
      </p:sp>
    </p:spTree>
    <p:extLst>
      <p:ext uri="{BB962C8B-B14F-4D97-AF65-F5344CB8AC3E}">
        <p14:creationId xmlns:p14="http://schemas.microsoft.com/office/powerpoint/2010/main" val="2027680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EB396B9-68F3-4EDD-92B3-EB8D5DB12AF1}"/>
              </a:ext>
            </a:extLst>
          </p:cNvPr>
          <p:cNvSpPr>
            <a:spLocks noGrp="1"/>
          </p:cNvSpPr>
          <p:nvPr>
            <p:ph type="dt" sz="half" idx="10"/>
          </p:nvPr>
        </p:nvSpPr>
        <p:spPr/>
        <p:txBody>
          <a:bodyPr/>
          <a:lstStyle>
            <a:lvl1pPr>
              <a:defRPr/>
            </a:lvl1pPr>
          </a:lstStyle>
          <a:p>
            <a:pPr>
              <a:defRPr/>
            </a:pPr>
            <a:fld id="{83D2673F-24E5-4C01-B127-11FB0A093819}" type="datetime1">
              <a:rPr lang="pt-BR"/>
              <a:pPr>
                <a:defRPr/>
              </a:pPr>
              <a:t>24/06/2020</a:t>
            </a:fld>
            <a:endParaRPr lang="pt-BR"/>
          </a:p>
        </p:txBody>
      </p:sp>
      <p:sp>
        <p:nvSpPr>
          <p:cNvPr id="5" name="Espaço Reservado para Rodapé 4">
            <a:extLst>
              <a:ext uri="{FF2B5EF4-FFF2-40B4-BE49-F238E27FC236}">
                <a16:creationId xmlns:a16="http://schemas.microsoft.com/office/drawing/2014/main" id="{9D6E8D08-F4DA-4541-827C-955EC4916DCA}"/>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E13F11E9-64EF-4906-8CB7-2F5B8D113339}"/>
              </a:ext>
            </a:extLst>
          </p:cNvPr>
          <p:cNvSpPr>
            <a:spLocks noGrp="1"/>
          </p:cNvSpPr>
          <p:nvPr>
            <p:ph type="sldNum" sz="quarter" idx="12"/>
          </p:nvPr>
        </p:nvSpPr>
        <p:spPr/>
        <p:txBody>
          <a:bodyPr/>
          <a:lstStyle>
            <a:lvl1pPr>
              <a:defRPr/>
            </a:lvl1pPr>
          </a:lstStyle>
          <a:p>
            <a:fld id="{444BD89A-2866-48B6-9663-A8FDA7AE603D}" type="slidenum">
              <a:rPr lang="pt-BR" altLang="pt-BR"/>
              <a:pPr/>
              <a:t>‹nº›</a:t>
            </a:fld>
            <a:endParaRPr lang="pt-BR" altLang="pt-BR"/>
          </a:p>
        </p:txBody>
      </p:sp>
    </p:spTree>
    <p:extLst>
      <p:ext uri="{BB962C8B-B14F-4D97-AF65-F5344CB8AC3E}">
        <p14:creationId xmlns:p14="http://schemas.microsoft.com/office/powerpoint/2010/main" val="86449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id="{CD85A21D-5112-45B5-9FE9-5FEF89E69AA7}"/>
              </a:ext>
            </a:extLst>
          </p:cNvPr>
          <p:cNvSpPr>
            <a:spLocks noGrp="1"/>
          </p:cNvSpPr>
          <p:nvPr>
            <p:ph type="dt" sz="half" idx="10"/>
          </p:nvPr>
        </p:nvSpPr>
        <p:spPr/>
        <p:txBody>
          <a:bodyPr/>
          <a:lstStyle>
            <a:lvl1pPr>
              <a:defRPr/>
            </a:lvl1pPr>
          </a:lstStyle>
          <a:p>
            <a:pPr>
              <a:defRPr/>
            </a:pPr>
            <a:fld id="{0749F187-89D1-4129-B1DC-288FC5B9DDBE}" type="datetime1">
              <a:rPr lang="pt-BR"/>
              <a:pPr>
                <a:defRPr/>
              </a:pPr>
              <a:t>24/06/2020</a:t>
            </a:fld>
            <a:endParaRPr lang="pt-BR"/>
          </a:p>
        </p:txBody>
      </p:sp>
      <p:sp>
        <p:nvSpPr>
          <p:cNvPr id="5" name="Espaço Reservado para Rodapé 4">
            <a:extLst>
              <a:ext uri="{FF2B5EF4-FFF2-40B4-BE49-F238E27FC236}">
                <a16:creationId xmlns:a16="http://schemas.microsoft.com/office/drawing/2014/main" id="{C8D3A491-FE04-4448-8AF8-6FA2FFCF9C77}"/>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26E84EBE-BDEF-48F6-88B6-4A9FAA45B631}"/>
              </a:ext>
            </a:extLst>
          </p:cNvPr>
          <p:cNvSpPr>
            <a:spLocks noGrp="1"/>
          </p:cNvSpPr>
          <p:nvPr>
            <p:ph type="sldNum" sz="quarter" idx="12"/>
          </p:nvPr>
        </p:nvSpPr>
        <p:spPr/>
        <p:txBody>
          <a:bodyPr/>
          <a:lstStyle>
            <a:lvl1pPr>
              <a:defRPr/>
            </a:lvl1pPr>
          </a:lstStyle>
          <a:p>
            <a:fld id="{39FAB302-71EB-44BE-801D-72B3B61F0637}" type="slidenum">
              <a:rPr lang="pt-BR" altLang="pt-BR"/>
              <a:pPr/>
              <a:t>‹nº›</a:t>
            </a:fld>
            <a:endParaRPr lang="pt-BR" altLang="pt-BR"/>
          </a:p>
        </p:txBody>
      </p:sp>
    </p:spTree>
    <p:extLst>
      <p:ext uri="{BB962C8B-B14F-4D97-AF65-F5344CB8AC3E}">
        <p14:creationId xmlns:p14="http://schemas.microsoft.com/office/powerpoint/2010/main" val="286913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1D255181-E330-45C1-A7B4-EEBED4FD5048}"/>
              </a:ext>
            </a:extLst>
          </p:cNvPr>
          <p:cNvSpPr>
            <a:spLocks noGrp="1"/>
          </p:cNvSpPr>
          <p:nvPr>
            <p:ph type="dt" sz="half" idx="10"/>
          </p:nvPr>
        </p:nvSpPr>
        <p:spPr/>
        <p:txBody>
          <a:bodyPr/>
          <a:lstStyle>
            <a:lvl1pPr>
              <a:defRPr/>
            </a:lvl1pPr>
          </a:lstStyle>
          <a:p>
            <a:pPr>
              <a:defRPr/>
            </a:pPr>
            <a:fld id="{2104A38F-7FFE-41A4-B0ED-51EE5187FBE7}" type="datetime1">
              <a:rPr lang="pt-BR"/>
              <a:pPr>
                <a:defRPr/>
              </a:pPr>
              <a:t>24/06/2020</a:t>
            </a:fld>
            <a:endParaRPr lang="pt-BR"/>
          </a:p>
        </p:txBody>
      </p:sp>
      <p:sp>
        <p:nvSpPr>
          <p:cNvPr id="6" name="Espaço Reservado para Rodapé 4">
            <a:extLst>
              <a:ext uri="{FF2B5EF4-FFF2-40B4-BE49-F238E27FC236}">
                <a16:creationId xmlns:a16="http://schemas.microsoft.com/office/drawing/2014/main" id="{6ED7B9D9-BA93-494B-B624-D07C8AA02051}"/>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EB650BDC-C1EC-404F-BF12-AF7E20C6E98E}"/>
              </a:ext>
            </a:extLst>
          </p:cNvPr>
          <p:cNvSpPr>
            <a:spLocks noGrp="1"/>
          </p:cNvSpPr>
          <p:nvPr>
            <p:ph type="sldNum" sz="quarter" idx="12"/>
          </p:nvPr>
        </p:nvSpPr>
        <p:spPr/>
        <p:txBody>
          <a:bodyPr/>
          <a:lstStyle>
            <a:lvl1pPr>
              <a:defRPr/>
            </a:lvl1pPr>
          </a:lstStyle>
          <a:p>
            <a:fld id="{84D0B00C-669D-492D-B998-29C19419FFC0}" type="slidenum">
              <a:rPr lang="pt-BR" altLang="pt-BR"/>
              <a:pPr/>
              <a:t>‹nº›</a:t>
            </a:fld>
            <a:endParaRPr lang="pt-BR" altLang="pt-BR"/>
          </a:p>
        </p:txBody>
      </p:sp>
    </p:spTree>
    <p:extLst>
      <p:ext uri="{BB962C8B-B14F-4D97-AF65-F5344CB8AC3E}">
        <p14:creationId xmlns:p14="http://schemas.microsoft.com/office/powerpoint/2010/main" val="4124900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02735B1F-7233-45E5-9847-5F693B955112}"/>
              </a:ext>
            </a:extLst>
          </p:cNvPr>
          <p:cNvSpPr>
            <a:spLocks noGrp="1"/>
          </p:cNvSpPr>
          <p:nvPr>
            <p:ph type="dt" sz="half" idx="10"/>
          </p:nvPr>
        </p:nvSpPr>
        <p:spPr/>
        <p:txBody>
          <a:bodyPr/>
          <a:lstStyle>
            <a:lvl1pPr>
              <a:defRPr/>
            </a:lvl1pPr>
          </a:lstStyle>
          <a:p>
            <a:pPr>
              <a:defRPr/>
            </a:pPr>
            <a:fld id="{0CB61024-7A5A-4F3F-B63F-0BD4D65D8F29}" type="datetime1">
              <a:rPr lang="pt-BR"/>
              <a:pPr>
                <a:defRPr/>
              </a:pPr>
              <a:t>24/06/2020</a:t>
            </a:fld>
            <a:endParaRPr lang="pt-BR"/>
          </a:p>
        </p:txBody>
      </p:sp>
      <p:sp>
        <p:nvSpPr>
          <p:cNvPr id="8" name="Espaço Reservado para Rodapé 4">
            <a:extLst>
              <a:ext uri="{FF2B5EF4-FFF2-40B4-BE49-F238E27FC236}">
                <a16:creationId xmlns:a16="http://schemas.microsoft.com/office/drawing/2014/main" id="{243A858D-8B24-4C3E-B937-EA57467471C4}"/>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310F2FA9-2B43-4E33-AC4F-C39001C72BCC}"/>
              </a:ext>
            </a:extLst>
          </p:cNvPr>
          <p:cNvSpPr>
            <a:spLocks noGrp="1"/>
          </p:cNvSpPr>
          <p:nvPr>
            <p:ph type="sldNum" sz="quarter" idx="12"/>
          </p:nvPr>
        </p:nvSpPr>
        <p:spPr/>
        <p:txBody>
          <a:bodyPr/>
          <a:lstStyle>
            <a:lvl1pPr>
              <a:defRPr/>
            </a:lvl1pPr>
          </a:lstStyle>
          <a:p>
            <a:fld id="{F61F20BD-A07A-4BF3-875A-7FE95263A7D4}" type="slidenum">
              <a:rPr lang="pt-BR" altLang="pt-BR"/>
              <a:pPr/>
              <a:t>‹nº›</a:t>
            </a:fld>
            <a:endParaRPr lang="pt-BR" altLang="pt-BR"/>
          </a:p>
        </p:txBody>
      </p:sp>
    </p:spTree>
    <p:extLst>
      <p:ext uri="{BB962C8B-B14F-4D97-AF65-F5344CB8AC3E}">
        <p14:creationId xmlns:p14="http://schemas.microsoft.com/office/powerpoint/2010/main" val="219097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1D953724-A6D2-4990-8FDC-BAC064E81BE4}"/>
              </a:ext>
            </a:extLst>
          </p:cNvPr>
          <p:cNvSpPr>
            <a:spLocks noGrp="1"/>
          </p:cNvSpPr>
          <p:nvPr>
            <p:ph type="dt" sz="half" idx="10"/>
          </p:nvPr>
        </p:nvSpPr>
        <p:spPr/>
        <p:txBody>
          <a:bodyPr/>
          <a:lstStyle>
            <a:lvl1pPr>
              <a:defRPr/>
            </a:lvl1pPr>
          </a:lstStyle>
          <a:p>
            <a:pPr>
              <a:defRPr/>
            </a:pPr>
            <a:fld id="{954CA40D-9D34-41E3-953F-8D43AB19A652}" type="datetime1">
              <a:rPr lang="pt-BR"/>
              <a:pPr>
                <a:defRPr/>
              </a:pPr>
              <a:t>24/06/2020</a:t>
            </a:fld>
            <a:endParaRPr lang="pt-BR"/>
          </a:p>
        </p:txBody>
      </p:sp>
      <p:sp>
        <p:nvSpPr>
          <p:cNvPr id="4" name="Espaço Reservado para Rodapé 4">
            <a:extLst>
              <a:ext uri="{FF2B5EF4-FFF2-40B4-BE49-F238E27FC236}">
                <a16:creationId xmlns:a16="http://schemas.microsoft.com/office/drawing/2014/main" id="{7A6C503D-6B96-4B2E-9FD6-23662D00914E}"/>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355ADCA6-BC26-44AC-89C1-979F0D253DD1}"/>
              </a:ext>
            </a:extLst>
          </p:cNvPr>
          <p:cNvSpPr>
            <a:spLocks noGrp="1"/>
          </p:cNvSpPr>
          <p:nvPr>
            <p:ph type="sldNum" sz="quarter" idx="12"/>
          </p:nvPr>
        </p:nvSpPr>
        <p:spPr/>
        <p:txBody>
          <a:bodyPr/>
          <a:lstStyle>
            <a:lvl1pPr>
              <a:defRPr/>
            </a:lvl1pPr>
          </a:lstStyle>
          <a:p>
            <a:fld id="{F3C49E70-1FCC-4634-9A43-4D0B0004D85C}" type="slidenum">
              <a:rPr lang="pt-BR" altLang="pt-BR"/>
              <a:pPr/>
              <a:t>‹nº›</a:t>
            </a:fld>
            <a:endParaRPr lang="pt-BR" altLang="pt-BR"/>
          </a:p>
        </p:txBody>
      </p:sp>
    </p:spTree>
    <p:extLst>
      <p:ext uri="{BB962C8B-B14F-4D97-AF65-F5344CB8AC3E}">
        <p14:creationId xmlns:p14="http://schemas.microsoft.com/office/powerpoint/2010/main" val="275467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2F189130-28D7-4174-BF1C-A64306A0E46A}"/>
              </a:ext>
            </a:extLst>
          </p:cNvPr>
          <p:cNvSpPr>
            <a:spLocks noGrp="1"/>
          </p:cNvSpPr>
          <p:nvPr>
            <p:ph type="dt" sz="half" idx="10"/>
          </p:nvPr>
        </p:nvSpPr>
        <p:spPr/>
        <p:txBody>
          <a:bodyPr/>
          <a:lstStyle>
            <a:lvl1pPr>
              <a:defRPr/>
            </a:lvl1pPr>
          </a:lstStyle>
          <a:p>
            <a:pPr>
              <a:defRPr/>
            </a:pPr>
            <a:fld id="{129907B2-7A49-45A4-B502-5BFEAA6DCFCF}" type="datetime1">
              <a:rPr lang="pt-BR"/>
              <a:pPr>
                <a:defRPr/>
              </a:pPr>
              <a:t>24/06/2020</a:t>
            </a:fld>
            <a:endParaRPr lang="pt-BR"/>
          </a:p>
        </p:txBody>
      </p:sp>
      <p:sp>
        <p:nvSpPr>
          <p:cNvPr id="3" name="Espaço Reservado para Rodapé 4">
            <a:extLst>
              <a:ext uri="{FF2B5EF4-FFF2-40B4-BE49-F238E27FC236}">
                <a16:creationId xmlns:a16="http://schemas.microsoft.com/office/drawing/2014/main" id="{557C78FA-46EC-4230-82D1-599400FBE6C4}"/>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02988278-85F2-453E-B19B-BA0C44A13D49}"/>
              </a:ext>
            </a:extLst>
          </p:cNvPr>
          <p:cNvSpPr>
            <a:spLocks noGrp="1"/>
          </p:cNvSpPr>
          <p:nvPr>
            <p:ph type="sldNum" sz="quarter" idx="12"/>
          </p:nvPr>
        </p:nvSpPr>
        <p:spPr/>
        <p:txBody>
          <a:bodyPr/>
          <a:lstStyle>
            <a:lvl1pPr>
              <a:defRPr/>
            </a:lvl1pPr>
          </a:lstStyle>
          <a:p>
            <a:fld id="{99FE8C17-F15E-4ED1-9F8E-A1EDC859BD50}" type="slidenum">
              <a:rPr lang="pt-BR" altLang="pt-BR"/>
              <a:pPr/>
              <a:t>‹nº›</a:t>
            </a:fld>
            <a:endParaRPr lang="pt-BR" altLang="pt-BR"/>
          </a:p>
        </p:txBody>
      </p:sp>
    </p:spTree>
    <p:extLst>
      <p:ext uri="{BB962C8B-B14F-4D97-AF65-F5344CB8AC3E}">
        <p14:creationId xmlns:p14="http://schemas.microsoft.com/office/powerpoint/2010/main" val="426038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5A8745BB-2052-46E5-A4A6-697AFA6BBDDE}"/>
              </a:ext>
            </a:extLst>
          </p:cNvPr>
          <p:cNvSpPr>
            <a:spLocks noGrp="1"/>
          </p:cNvSpPr>
          <p:nvPr>
            <p:ph type="dt" sz="half" idx="10"/>
          </p:nvPr>
        </p:nvSpPr>
        <p:spPr/>
        <p:txBody>
          <a:bodyPr/>
          <a:lstStyle>
            <a:lvl1pPr>
              <a:defRPr/>
            </a:lvl1pPr>
          </a:lstStyle>
          <a:p>
            <a:pPr>
              <a:defRPr/>
            </a:pPr>
            <a:fld id="{F1CAD58F-1E25-4E2D-A000-0968F16F4CCC}" type="datetime1">
              <a:rPr lang="pt-BR"/>
              <a:pPr>
                <a:defRPr/>
              </a:pPr>
              <a:t>24/06/2020</a:t>
            </a:fld>
            <a:endParaRPr lang="pt-BR"/>
          </a:p>
        </p:txBody>
      </p:sp>
      <p:sp>
        <p:nvSpPr>
          <p:cNvPr id="6" name="Espaço Reservado para Rodapé 4">
            <a:extLst>
              <a:ext uri="{FF2B5EF4-FFF2-40B4-BE49-F238E27FC236}">
                <a16:creationId xmlns:a16="http://schemas.microsoft.com/office/drawing/2014/main" id="{3E708254-A42D-4D31-A573-F80060C725C0}"/>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FE7759B4-7183-4F8B-8366-F5592CE3E0EE}"/>
              </a:ext>
            </a:extLst>
          </p:cNvPr>
          <p:cNvSpPr>
            <a:spLocks noGrp="1"/>
          </p:cNvSpPr>
          <p:nvPr>
            <p:ph type="sldNum" sz="quarter" idx="12"/>
          </p:nvPr>
        </p:nvSpPr>
        <p:spPr/>
        <p:txBody>
          <a:bodyPr/>
          <a:lstStyle>
            <a:lvl1pPr>
              <a:defRPr/>
            </a:lvl1pPr>
          </a:lstStyle>
          <a:p>
            <a:fld id="{F55BA384-E3B9-49D1-8C5F-EE409A64F80B}" type="slidenum">
              <a:rPr lang="pt-BR" altLang="pt-BR"/>
              <a:pPr/>
              <a:t>‹nº›</a:t>
            </a:fld>
            <a:endParaRPr lang="pt-BR" altLang="pt-BR"/>
          </a:p>
        </p:txBody>
      </p:sp>
    </p:spTree>
    <p:extLst>
      <p:ext uri="{BB962C8B-B14F-4D97-AF65-F5344CB8AC3E}">
        <p14:creationId xmlns:p14="http://schemas.microsoft.com/office/powerpoint/2010/main" val="1920418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68B43524-3012-4A6C-9A13-FA1689D04F7E}"/>
              </a:ext>
            </a:extLst>
          </p:cNvPr>
          <p:cNvSpPr>
            <a:spLocks noGrp="1"/>
          </p:cNvSpPr>
          <p:nvPr>
            <p:ph type="dt" sz="half" idx="10"/>
          </p:nvPr>
        </p:nvSpPr>
        <p:spPr/>
        <p:txBody>
          <a:bodyPr/>
          <a:lstStyle>
            <a:lvl1pPr>
              <a:defRPr/>
            </a:lvl1pPr>
          </a:lstStyle>
          <a:p>
            <a:pPr>
              <a:defRPr/>
            </a:pPr>
            <a:fld id="{99BAB273-2545-4D03-BB16-294A8A3379B3}" type="datetime1">
              <a:rPr lang="pt-BR"/>
              <a:pPr>
                <a:defRPr/>
              </a:pPr>
              <a:t>24/06/2020</a:t>
            </a:fld>
            <a:endParaRPr lang="pt-BR"/>
          </a:p>
        </p:txBody>
      </p:sp>
      <p:sp>
        <p:nvSpPr>
          <p:cNvPr id="6" name="Espaço Reservado para Rodapé 4">
            <a:extLst>
              <a:ext uri="{FF2B5EF4-FFF2-40B4-BE49-F238E27FC236}">
                <a16:creationId xmlns:a16="http://schemas.microsoft.com/office/drawing/2014/main" id="{1163353F-8756-4BF5-9AE2-A348A01AE77D}"/>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A0D47DC7-605F-4E6A-8F4B-F283E4A6A6A2}"/>
              </a:ext>
            </a:extLst>
          </p:cNvPr>
          <p:cNvSpPr>
            <a:spLocks noGrp="1"/>
          </p:cNvSpPr>
          <p:nvPr>
            <p:ph type="sldNum" sz="quarter" idx="12"/>
          </p:nvPr>
        </p:nvSpPr>
        <p:spPr/>
        <p:txBody>
          <a:bodyPr/>
          <a:lstStyle>
            <a:lvl1pPr>
              <a:defRPr/>
            </a:lvl1pPr>
          </a:lstStyle>
          <a:p>
            <a:fld id="{7C4D7483-BCCD-4737-BE34-4FE2ECA80531}" type="slidenum">
              <a:rPr lang="pt-BR" altLang="pt-BR"/>
              <a:pPr/>
              <a:t>‹nº›</a:t>
            </a:fld>
            <a:endParaRPr lang="pt-BR" altLang="pt-BR"/>
          </a:p>
        </p:txBody>
      </p:sp>
    </p:spTree>
    <p:extLst>
      <p:ext uri="{BB962C8B-B14F-4D97-AF65-F5344CB8AC3E}">
        <p14:creationId xmlns:p14="http://schemas.microsoft.com/office/powerpoint/2010/main" val="116210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48E6BEB2-D4C3-42F8-BF10-A6E9BC36944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a:extLst>
              <a:ext uri="{FF2B5EF4-FFF2-40B4-BE49-F238E27FC236}">
                <a16:creationId xmlns:a16="http://schemas.microsoft.com/office/drawing/2014/main" id="{A1C3AB8F-A2D5-464F-96A9-4CD0C34992E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76E96348-B129-4F01-9BA4-6AEAF93CDF1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BE73ED6-05C2-4B0A-8ABE-557420088F40}" type="datetime1">
              <a:rPr lang="pt-BR"/>
              <a:pPr>
                <a:defRPr/>
              </a:pPr>
              <a:t>24/06/2020</a:t>
            </a:fld>
            <a:endParaRPr lang="pt-BR"/>
          </a:p>
        </p:txBody>
      </p:sp>
      <p:sp>
        <p:nvSpPr>
          <p:cNvPr id="5" name="Espaço Reservado para Rodapé 4">
            <a:extLst>
              <a:ext uri="{FF2B5EF4-FFF2-40B4-BE49-F238E27FC236}">
                <a16:creationId xmlns:a16="http://schemas.microsoft.com/office/drawing/2014/main" id="{06644D07-077F-4B6D-A634-F9465AFED44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CF1E653D-BECE-440B-BC99-0107E22FD48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81086B29-C106-4548-9692-B4C55D39B2EE}"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libguides.library.cityu.edu.hk/thes/website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www.cancer.gov/clinicaltrials" TargetMode="External"/><Relationship Id="rId3" Type="http://schemas.openxmlformats.org/officeDocument/2006/relationships/hyperlink" Target="https://www.fda.gov/drugs/development-approval-process-drugs/drug-approvals-and-databases" TargetMode="External"/><Relationship Id="rId7" Type="http://schemas.openxmlformats.org/officeDocument/2006/relationships/hyperlink" Target="http://www.trialscentral.org/" TargetMode="External"/><Relationship Id="rId2" Type="http://schemas.openxmlformats.org/officeDocument/2006/relationships/hyperlink" Target="http://www.ensaiosclinicos.gov.br/" TargetMode="External"/><Relationship Id="rId1" Type="http://schemas.openxmlformats.org/officeDocument/2006/relationships/slideLayout" Target="../slideLayouts/slideLayout2.xml"/><Relationship Id="rId6" Type="http://schemas.openxmlformats.org/officeDocument/2006/relationships/hyperlink" Target="http://www.centerwatch.com/" TargetMode="External"/><Relationship Id="rId5" Type="http://schemas.openxmlformats.org/officeDocument/2006/relationships/hyperlink" Target="https://www.clinicaltrials.gov/" TargetMode="External"/><Relationship Id="rId10" Type="http://schemas.openxmlformats.org/officeDocument/2006/relationships/hyperlink" Target="http://www.who.int/ictrp/en/" TargetMode="External"/><Relationship Id="rId4" Type="http://schemas.openxmlformats.org/officeDocument/2006/relationships/hyperlink" Target="http://www.isrctn.com/" TargetMode="External"/><Relationship Id="rId9" Type="http://schemas.openxmlformats.org/officeDocument/2006/relationships/hyperlink" Target="http://www.crncc.nihr.ac.uk/"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www.ncbi.nlm.nih.gov/pubmed/clinica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hyperlink" Target="https://www.riskofbias.info/welcom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hyperlink" Target="https://mcguinlu.shinyapps.io/robvi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w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youtu.be/EplFwVuhNwY" TargetMode="External"/><Relationship Id="rId2" Type="http://schemas.openxmlformats.org/officeDocument/2006/relationships/hyperlink" Target="https://gdt.gradepro.org/app/" TargetMode="External"/><Relationship Id="rId1" Type="http://schemas.openxmlformats.org/officeDocument/2006/relationships/slideLayout" Target="../slideLayouts/slideLayout2.xml"/><Relationship Id="rId4" Type="http://schemas.openxmlformats.org/officeDocument/2006/relationships/hyperlink" Target="https://cebgrade.mcmaster.ca/"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equator-network.org/reporting-guidelines/prisma-dta/" TargetMode="External"/><Relationship Id="rId2" Type="http://schemas.openxmlformats.org/officeDocument/2006/relationships/hyperlink" Target="http://www.prisma-statement.org/" TargetMode="External"/><Relationship Id="rId1" Type="http://schemas.openxmlformats.org/officeDocument/2006/relationships/slideLayout" Target="../slideLayouts/slideLayout2.xml"/><Relationship Id="rId5" Type="http://schemas.openxmlformats.org/officeDocument/2006/relationships/hyperlink" Target="https://www.equator-network.org/reporting-guidelines/prisma-protocols/" TargetMode="External"/><Relationship Id="rId4" Type="http://schemas.openxmlformats.org/officeDocument/2006/relationships/hyperlink" Target="https://www.equator-network.org/reporting-guidelines/prisma-harms/"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www.ncbi.nlm.nih.gov/pmc/articles/PMC521514/#FNIR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ítulo 1">
            <a:extLst>
              <a:ext uri="{FF2B5EF4-FFF2-40B4-BE49-F238E27FC236}">
                <a16:creationId xmlns:a16="http://schemas.microsoft.com/office/drawing/2014/main" id="{56B21279-0397-4BF2-99E2-0A9520D1803D}"/>
              </a:ext>
            </a:extLst>
          </p:cNvPr>
          <p:cNvSpPr>
            <a:spLocks noGrp="1"/>
          </p:cNvSpPr>
          <p:nvPr>
            <p:ph type="ctrTitle"/>
          </p:nvPr>
        </p:nvSpPr>
        <p:spPr/>
        <p:txBody>
          <a:bodyPr/>
          <a:lstStyle/>
          <a:p>
            <a:r>
              <a:rPr lang="pt-BR" altLang="pt-BR" dirty="0"/>
              <a:t>Epidemiologia clínica</a:t>
            </a:r>
          </a:p>
        </p:txBody>
      </p:sp>
      <p:sp>
        <p:nvSpPr>
          <p:cNvPr id="6" name="Subtítulo 2">
            <a:extLst>
              <a:ext uri="{FF2B5EF4-FFF2-40B4-BE49-F238E27FC236}">
                <a16:creationId xmlns:a16="http://schemas.microsoft.com/office/drawing/2014/main" id="{46F9BC05-1DE4-461C-95E2-A776DE99C2D2}"/>
              </a:ext>
            </a:extLst>
          </p:cNvPr>
          <p:cNvSpPr>
            <a:spLocks noGrp="1"/>
          </p:cNvSpPr>
          <p:nvPr>
            <p:ph type="subTitle" idx="1"/>
          </p:nvPr>
        </p:nvSpPr>
        <p:spPr>
          <a:xfrm>
            <a:off x="1371600" y="3886200"/>
            <a:ext cx="6400800" cy="2567136"/>
          </a:xfrm>
        </p:spPr>
        <p:txBody>
          <a:bodyPr rtlCol="0">
            <a:normAutofit fontScale="55000" lnSpcReduction="20000"/>
          </a:bodyPr>
          <a:lstStyle/>
          <a:p>
            <a:pPr eaLnBrk="1" fontAlgn="auto" hangingPunct="1">
              <a:spcAft>
                <a:spcPts val="0"/>
              </a:spcAft>
              <a:defRPr/>
            </a:pPr>
            <a:r>
              <a:rPr lang="pt-BR" dirty="0"/>
              <a:t>Pedro Emmanuel Brasil</a:t>
            </a:r>
          </a:p>
          <a:p>
            <a:pPr eaLnBrk="1" fontAlgn="auto" hangingPunct="1">
              <a:spcAft>
                <a:spcPts val="0"/>
              </a:spcAft>
              <a:defRPr/>
            </a:pPr>
            <a:endParaRPr lang="pt-BR" dirty="0"/>
          </a:p>
          <a:p>
            <a:pPr eaLnBrk="1" fontAlgn="auto" hangingPunct="1">
              <a:spcAft>
                <a:spcPts val="0"/>
              </a:spcAft>
              <a:defRPr/>
            </a:pPr>
            <a:r>
              <a:rPr lang="pt-BR" dirty="0"/>
              <a:t>Laboratório de Pesquisa em Imunização e Vigilância em Saúde</a:t>
            </a:r>
          </a:p>
          <a:p>
            <a:pPr eaLnBrk="1" fontAlgn="auto" hangingPunct="1">
              <a:spcAft>
                <a:spcPts val="0"/>
              </a:spcAft>
              <a:defRPr/>
            </a:pPr>
            <a:endParaRPr lang="pt-BR" dirty="0"/>
          </a:p>
          <a:p>
            <a:pPr eaLnBrk="1" fontAlgn="auto" hangingPunct="1">
              <a:spcAft>
                <a:spcPts val="0"/>
              </a:spcAft>
              <a:defRPr/>
            </a:pPr>
            <a:r>
              <a:rPr lang="pt-BR" dirty="0"/>
              <a:t>Instituto Nacional de Infectologia Evandro Chagas</a:t>
            </a:r>
          </a:p>
          <a:p>
            <a:pPr eaLnBrk="1" fontAlgn="auto" hangingPunct="1">
              <a:spcAft>
                <a:spcPts val="0"/>
              </a:spcAft>
              <a:defRPr/>
            </a:pPr>
            <a:endParaRPr lang="pt-BR" dirty="0"/>
          </a:p>
          <a:p>
            <a:pPr eaLnBrk="1" fontAlgn="auto" hangingPunct="1">
              <a:spcAft>
                <a:spcPts val="0"/>
              </a:spcAft>
              <a:defRPr/>
            </a:pPr>
            <a:r>
              <a:rPr lang="pt-BR" dirty="0"/>
              <a:t>Fundação Oswaldo Cruz</a:t>
            </a:r>
          </a:p>
          <a:p>
            <a:pPr eaLnBrk="1" fontAlgn="auto" hangingPunct="1">
              <a:spcAft>
                <a:spcPts val="0"/>
              </a:spcAft>
              <a:defRPr/>
            </a:pPr>
            <a:endParaRPr lang="pt-BR" dirty="0"/>
          </a:p>
          <a:p>
            <a:pPr eaLnBrk="1" fontAlgn="auto" hangingPunct="1">
              <a:spcAft>
                <a:spcPts val="0"/>
              </a:spcAft>
              <a:defRPr/>
            </a:pPr>
            <a:r>
              <a:rPr lang="pt-BR" dirty="0"/>
              <a:t>2020</a:t>
            </a:r>
          </a:p>
          <a:p>
            <a:pPr eaLnBrk="1" fontAlgn="auto" hangingPunct="1">
              <a:spcAft>
                <a:spcPts val="0"/>
              </a:spcAft>
              <a:defRPr/>
            </a:pPr>
            <a:endParaRPr lang="pt-B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169A9B4-3E51-4EA7-84C4-6059C00B476C}"/>
              </a:ext>
            </a:extLst>
          </p:cNvPr>
          <p:cNvSpPr>
            <a:spLocks noGrp="1"/>
          </p:cNvSpPr>
          <p:nvPr>
            <p:ph type="title"/>
          </p:nvPr>
        </p:nvSpPr>
        <p:spPr/>
        <p:txBody>
          <a:bodyPr/>
          <a:lstStyle/>
          <a:p>
            <a:r>
              <a:rPr lang="en-US" altLang="pt-BR"/>
              <a:t>Necessidade de síntese</a:t>
            </a:r>
            <a:endParaRPr lang="pt-BR" altLang="pt-BR"/>
          </a:p>
        </p:txBody>
      </p:sp>
      <p:sp>
        <p:nvSpPr>
          <p:cNvPr id="6" name="Espaço Reservado para Número de Slide 5">
            <a:extLst>
              <a:ext uri="{FF2B5EF4-FFF2-40B4-BE49-F238E27FC236}">
                <a16:creationId xmlns:a16="http://schemas.microsoft.com/office/drawing/2014/main" id="{4023B2CE-460C-400E-88F0-18F7E9D6E3A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0D8D98-15D7-4BB8-AAF9-F9F58A9A0C65}" type="slidenum">
              <a:rPr lang="pt-BR" altLang="pt-BR">
                <a:solidFill>
                  <a:srgbClr val="898989"/>
                </a:solidFill>
                <a:latin typeface="Calibri" panose="020F0502020204030204" pitchFamily="34" charset="0"/>
              </a:rPr>
              <a:pPr eaLnBrk="1" hangingPunct="1"/>
              <a:t>10</a:t>
            </a:fld>
            <a:endParaRPr lang="pt-BR" altLang="pt-BR">
              <a:solidFill>
                <a:srgbClr val="898989"/>
              </a:solidFill>
              <a:latin typeface="Calibri" panose="020F0502020204030204" pitchFamily="34" charset="0"/>
            </a:endParaRPr>
          </a:p>
        </p:txBody>
      </p:sp>
      <p:pic>
        <p:nvPicPr>
          <p:cNvPr id="8196" name="Picture 5" descr="Figure 2 &#10;The number of published trials, 1950 to 2007.">
            <a:extLst>
              <a:ext uri="{FF2B5EF4-FFF2-40B4-BE49-F238E27FC236}">
                <a16:creationId xmlns:a16="http://schemas.microsoft.com/office/drawing/2014/main" id="{60849F8A-AAE9-410B-A2E0-34BD2246D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46434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Figure 3 &#10;The number of systematic reviews in health care, 1990 to 2007.">
            <a:extLst>
              <a:ext uri="{FF2B5EF4-FFF2-40B4-BE49-F238E27FC236}">
                <a16:creationId xmlns:a16="http://schemas.microsoft.com/office/drawing/2014/main" id="{6A7A4AEF-390A-4407-9507-26BB73576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1557338"/>
            <a:ext cx="46085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a:extLst>
              <a:ext uri="{FF2B5EF4-FFF2-40B4-BE49-F238E27FC236}">
                <a16:creationId xmlns:a16="http://schemas.microsoft.com/office/drawing/2014/main" id="{A5246AE8-F0C6-4BF5-BF3F-88EA34F46A0C}"/>
              </a:ext>
            </a:extLst>
          </p:cNvPr>
          <p:cNvSpPr txBox="1">
            <a:spLocks noChangeArrowheads="1"/>
          </p:cNvSpPr>
          <p:nvPr/>
        </p:nvSpPr>
        <p:spPr bwMode="auto">
          <a:xfrm>
            <a:off x="684213" y="6092825"/>
            <a:ext cx="7559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pt-BR" altLang="pt-BR" sz="1400"/>
              <a:t>Seventy-Five Trials and Eleven Systematic Reviews a Day: How Will We Ever Keep Up? PloS One. 2010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la de celular com texto preto sobre fundo branco&#10;&#10;Descrição gerada automaticamente">
            <a:extLst>
              <a:ext uri="{FF2B5EF4-FFF2-40B4-BE49-F238E27FC236}">
                <a16:creationId xmlns:a16="http://schemas.microsoft.com/office/drawing/2014/main" id="{997F7C60-FD83-4871-8210-6CECA968611A}"/>
              </a:ext>
            </a:extLst>
          </p:cNvPr>
          <p:cNvPicPr>
            <a:picLocks noChangeAspect="1"/>
          </p:cNvPicPr>
          <p:nvPr/>
        </p:nvPicPr>
        <p:blipFill rotWithShape="1">
          <a:blip r:embed="rId2">
            <a:extLst>
              <a:ext uri="{28A0092B-C50C-407E-A947-70E740481C1C}">
                <a14:useLocalDpi xmlns:a14="http://schemas.microsoft.com/office/drawing/2010/main" val="0"/>
              </a:ext>
            </a:extLst>
          </a:blip>
          <a:srcRect t="14195" r="-2" b="22992"/>
          <a:stretch/>
        </p:blipFill>
        <p:spPr>
          <a:xfrm>
            <a:off x="20" y="10"/>
            <a:ext cx="9143980" cy="6857990"/>
          </a:xfrm>
          <a:prstGeom prst="rect">
            <a:avLst/>
          </a:prstGeom>
          <a:noFill/>
        </p:spPr>
      </p:pic>
      <p:sp>
        <p:nvSpPr>
          <p:cNvPr id="4" name="Espaço Reservado para Número de Slide 3" hidden="1">
            <a:extLst>
              <a:ext uri="{FF2B5EF4-FFF2-40B4-BE49-F238E27FC236}">
                <a16:creationId xmlns:a16="http://schemas.microsoft.com/office/drawing/2014/main" id="{AB00246C-919D-4E21-9487-D34F3B528FAA}"/>
              </a:ext>
            </a:extLst>
          </p:cNvPr>
          <p:cNvSpPr>
            <a:spLocks noGrp="1"/>
          </p:cNvSpPr>
          <p:nvPr>
            <p:ph type="sldNum" sz="quarter" idx="12"/>
          </p:nvPr>
        </p:nvSpPr>
        <p:spPr/>
        <p:txBody>
          <a:bodyPr/>
          <a:lstStyle/>
          <a:p>
            <a:pPr>
              <a:spcAft>
                <a:spcPts val="600"/>
              </a:spcAft>
            </a:pPr>
            <a:fld id="{444BD89A-2866-48B6-9663-A8FDA7AE603D}" type="slidenum">
              <a:rPr lang="pt-BR" altLang="pt-BR" smtClean="0"/>
              <a:pPr>
                <a:spcAft>
                  <a:spcPts val="600"/>
                </a:spcAft>
              </a:pPr>
              <a:t>11</a:t>
            </a:fld>
            <a:endParaRPr lang="pt-BR" altLang="pt-BR"/>
          </a:p>
        </p:txBody>
      </p:sp>
    </p:spTree>
    <p:extLst>
      <p:ext uri="{BB962C8B-B14F-4D97-AF65-F5344CB8AC3E}">
        <p14:creationId xmlns:p14="http://schemas.microsoft.com/office/powerpoint/2010/main" val="2309415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9BF59A3-A1BC-4BC8-923D-FA9296764A32}"/>
              </a:ext>
            </a:extLst>
          </p:cNvPr>
          <p:cNvSpPr>
            <a:spLocks noGrp="1"/>
          </p:cNvSpPr>
          <p:nvPr>
            <p:ph type="title"/>
          </p:nvPr>
        </p:nvSpPr>
        <p:spPr/>
        <p:txBody>
          <a:bodyPr/>
          <a:lstStyle/>
          <a:p>
            <a:r>
              <a:rPr lang="pt-BR" altLang="pt-BR"/>
              <a:t>Necessidade de síntese - Soluções</a:t>
            </a:r>
          </a:p>
        </p:txBody>
      </p:sp>
      <p:sp>
        <p:nvSpPr>
          <p:cNvPr id="10243" name="Rectangle 3">
            <a:extLst>
              <a:ext uri="{FF2B5EF4-FFF2-40B4-BE49-F238E27FC236}">
                <a16:creationId xmlns:a16="http://schemas.microsoft.com/office/drawing/2014/main" id="{828E2E89-4391-49F8-A9A9-C832FFDB2597}"/>
              </a:ext>
            </a:extLst>
          </p:cNvPr>
          <p:cNvSpPr>
            <a:spLocks noGrp="1"/>
          </p:cNvSpPr>
          <p:nvPr>
            <p:ph idx="1"/>
          </p:nvPr>
        </p:nvSpPr>
        <p:spPr/>
        <p:txBody>
          <a:bodyPr/>
          <a:lstStyle/>
          <a:p>
            <a:r>
              <a:rPr lang="pt-BR" altLang="pt-BR" sz="2800"/>
              <a:t>Pouco adequadas</a:t>
            </a:r>
          </a:p>
          <a:p>
            <a:pPr lvl="1"/>
            <a:r>
              <a:rPr lang="pt-BR" altLang="pt-BR" sz="2400"/>
              <a:t>Revisões narrativas.</a:t>
            </a:r>
          </a:p>
          <a:p>
            <a:pPr lvl="2"/>
            <a:r>
              <a:rPr lang="pt-BR" altLang="pt-BR" sz="2000"/>
              <a:t>“Algumas comparações entre psicoterapia e tratamento medicamentoso sugeriram que o tratamento combinado pode apresentar vantagens sobre tratamentos isolados (ref). Outros estudos mostraram não haver diferenças entre psicoterapia e psicoterapia associada a medica-mentos (ref) e ainda outros mostraram vantagens para pacientes com terapia cognitivo-comportamental......”</a:t>
            </a:r>
          </a:p>
          <a:p>
            <a:pPr lvl="1"/>
            <a:r>
              <a:rPr lang="pt-BR" altLang="pt-BR" sz="2400"/>
              <a:t>Pouca integração do conhecimento produzido pelos estudos.</a:t>
            </a:r>
          </a:p>
          <a:p>
            <a:pPr lvl="1"/>
            <a:r>
              <a:rPr lang="pt-BR" altLang="pt-BR" sz="2400"/>
              <a:t>Dificuldade de lidar com grande número de estudos.</a:t>
            </a:r>
          </a:p>
        </p:txBody>
      </p:sp>
      <p:sp>
        <p:nvSpPr>
          <p:cNvPr id="4" name="Espaço Reservado para Número de Slide 5">
            <a:extLst>
              <a:ext uri="{FF2B5EF4-FFF2-40B4-BE49-F238E27FC236}">
                <a16:creationId xmlns:a16="http://schemas.microsoft.com/office/drawing/2014/main" id="{287827A6-ED10-4682-BAD1-C3A27C08630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933CEE-2830-4929-8F54-85097837C3DE}" type="slidenum">
              <a:rPr lang="pt-BR" altLang="pt-BR">
                <a:solidFill>
                  <a:srgbClr val="898989"/>
                </a:solidFill>
                <a:latin typeface="Calibri" panose="020F0502020204030204" pitchFamily="34" charset="0"/>
              </a:rPr>
              <a:pPr eaLnBrk="1" hangingPunct="1"/>
              <a:t>12</a:t>
            </a:fld>
            <a:endParaRPr lang="pt-BR" altLang="pt-BR">
              <a:solidFill>
                <a:srgbClr val="898989"/>
              </a:solidFill>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5DDC1A0-5436-4AB4-9D2E-5CD5F92CC51C}"/>
              </a:ext>
            </a:extLst>
          </p:cNvPr>
          <p:cNvSpPr>
            <a:spLocks noGrp="1"/>
          </p:cNvSpPr>
          <p:nvPr>
            <p:ph type="title"/>
          </p:nvPr>
        </p:nvSpPr>
        <p:spPr/>
        <p:txBody>
          <a:bodyPr/>
          <a:lstStyle/>
          <a:p>
            <a:r>
              <a:rPr lang="pt-BR" altLang="pt-BR"/>
              <a:t>Exemplo</a:t>
            </a:r>
          </a:p>
        </p:txBody>
      </p:sp>
      <p:sp>
        <p:nvSpPr>
          <p:cNvPr id="11267" name="Rectangle 3">
            <a:extLst>
              <a:ext uri="{FF2B5EF4-FFF2-40B4-BE49-F238E27FC236}">
                <a16:creationId xmlns:a16="http://schemas.microsoft.com/office/drawing/2014/main" id="{039DFF89-EB54-429D-97D3-0CB56043CC21}"/>
              </a:ext>
            </a:extLst>
          </p:cNvPr>
          <p:cNvSpPr>
            <a:spLocks noGrp="1"/>
          </p:cNvSpPr>
          <p:nvPr>
            <p:ph idx="1"/>
          </p:nvPr>
        </p:nvSpPr>
        <p:spPr/>
        <p:txBody>
          <a:bodyPr/>
          <a:lstStyle/>
          <a:p>
            <a:r>
              <a:rPr lang="pt-BR" altLang="pt-BR" sz="2800"/>
              <a:t>O caso de Mathias Egger.</a:t>
            </a:r>
          </a:p>
          <a:p>
            <a:pPr lvl="1"/>
            <a:r>
              <a:rPr lang="pt-BR" altLang="pt-BR" sz="2400"/>
              <a:t>Beta-bloqueadores em IAM</a:t>
            </a:r>
          </a:p>
          <a:p>
            <a:pPr lvl="2"/>
            <a:r>
              <a:rPr lang="pt-BR" altLang="pt-BR" sz="2000"/>
              <a:t>No início dos anos 1980, como médico interno de um hospital na Suíça, ele recebe um paciente com IAM e não soube se deveria ou não usar beta-bloqueador. Encontrou 4 estudos com conclusões contraditórias.</a:t>
            </a:r>
          </a:p>
          <a:p>
            <a:pPr lvl="2"/>
            <a:r>
              <a:rPr lang="pt-BR" altLang="pt-BR" sz="2000"/>
              <a:t>Encontra uma revisão narrativa que conclui pela ineficácia desses medicamentos para prevenir um segundo IAM e manda o paciente para casa sem beta-bloqueador.</a:t>
            </a:r>
          </a:p>
          <a:p>
            <a:pPr lvl="2"/>
            <a:r>
              <a:rPr lang="pt-BR" altLang="pt-BR" sz="2000"/>
              <a:t>Alguns anos mais tarde ele encontrou outra revisão narrativa, publicada na mesma época da primeira, numa revista que não havia no seu hospital. Esta revisão concluiu que os betabloqueadores eram eficazes para prevenir um segundo IAM.</a:t>
            </a:r>
          </a:p>
        </p:txBody>
      </p:sp>
      <p:sp>
        <p:nvSpPr>
          <p:cNvPr id="5" name="Espaço Reservado para Número de Slide 5">
            <a:extLst>
              <a:ext uri="{FF2B5EF4-FFF2-40B4-BE49-F238E27FC236}">
                <a16:creationId xmlns:a16="http://schemas.microsoft.com/office/drawing/2014/main" id="{DD0F612A-C7D3-4652-B805-B6AC07E2125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2464C5-B414-4E7F-ADC6-3BA2400D8DC2}" type="slidenum">
              <a:rPr lang="pt-BR" altLang="pt-BR">
                <a:solidFill>
                  <a:srgbClr val="898989"/>
                </a:solidFill>
                <a:latin typeface="Calibri" panose="020F0502020204030204" pitchFamily="34" charset="0"/>
              </a:rPr>
              <a:pPr eaLnBrk="1" hangingPunct="1"/>
              <a:t>13</a:t>
            </a:fld>
            <a:endParaRPr lang="pt-BR" altLang="pt-BR">
              <a:solidFill>
                <a:srgbClr val="898989"/>
              </a:solidFill>
              <a:latin typeface="Calibri" panose="020F0502020204030204" pitchFamily="34" charset="0"/>
            </a:endParaRPr>
          </a:p>
        </p:txBody>
      </p:sp>
      <p:sp>
        <p:nvSpPr>
          <p:cNvPr id="11269" name="Text Box 4">
            <a:extLst>
              <a:ext uri="{FF2B5EF4-FFF2-40B4-BE49-F238E27FC236}">
                <a16:creationId xmlns:a16="http://schemas.microsoft.com/office/drawing/2014/main" id="{56923A33-447A-45BA-A0DA-DEFAD62F50A8}"/>
              </a:ext>
            </a:extLst>
          </p:cNvPr>
          <p:cNvSpPr txBox="1">
            <a:spLocks noChangeArrowheads="1"/>
          </p:cNvSpPr>
          <p:nvPr/>
        </p:nvSpPr>
        <p:spPr bwMode="auto">
          <a:xfrm>
            <a:off x="395288" y="6524625"/>
            <a:ext cx="784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pt-BR" altLang="pt-BR" sz="1200"/>
              <a:t>Borenstein 2007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3CA44ED-D816-4677-9137-152C583859E9}"/>
              </a:ext>
            </a:extLst>
          </p:cNvPr>
          <p:cNvSpPr>
            <a:spLocks noGrp="1"/>
          </p:cNvSpPr>
          <p:nvPr>
            <p:ph type="title"/>
          </p:nvPr>
        </p:nvSpPr>
        <p:spPr/>
        <p:txBody>
          <a:bodyPr/>
          <a:lstStyle/>
          <a:p>
            <a:r>
              <a:rPr lang="pt-BR" altLang="pt-BR"/>
              <a:t>Necessidade de síntese - Soluções</a:t>
            </a:r>
          </a:p>
        </p:txBody>
      </p:sp>
      <p:sp>
        <p:nvSpPr>
          <p:cNvPr id="12291" name="Rectangle 3">
            <a:extLst>
              <a:ext uri="{FF2B5EF4-FFF2-40B4-BE49-F238E27FC236}">
                <a16:creationId xmlns:a16="http://schemas.microsoft.com/office/drawing/2014/main" id="{0C11AFA7-D255-41D0-A55A-11DF3A938993}"/>
              </a:ext>
            </a:extLst>
          </p:cNvPr>
          <p:cNvSpPr>
            <a:spLocks noGrp="1"/>
          </p:cNvSpPr>
          <p:nvPr>
            <p:ph idx="1"/>
          </p:nvPr>
        </p:nvSpPr>
        <p:spPr/>
        <p:txBody>
          <a:bodyPr/>
          <a:lstStyle/>
          <a:p>
            <a:r>
              <a:rPr lang="pt-BR" altLang="pt-BR" sz="2800"/>
              <a:t>Mais adequada</a:t>
            </a:r>
          </a:p>
          <a:p>
            <a:pPr lvl="1"/>
            <a:r>
              <a:rPr lang="pt-BR" altLang="pt-BR" sz="2400"/>
              <a:t>Revisões sistemáticas</a:t>
            </a:r>
          </a:p>
          <a:p>
            <a:pPr lvl="2"/>
            <a:r>
              <a:rPr lang="pt-BR" altLang="pt-BR" sz="2000"/>
              <a:t>Uma forma de investigação científica que faz uso de métodos pré definidos para identificar e selecionar estudos, avaliar criticamente e integrar seus resultados, visando minimizar vieses.</a:t>
            </a:r>
            <a:endParaRPr lang="pt-BR" altLang="pt-BR" sz="2000" b="1"/>
          </a:p>
          <a:p>
            <a:pPr lvl="2"/>
            <a:r>
              <a:rPr lang="pt-BR" altLang="pt-BR" sz="2000"/>
              <a:t> Os componentes dessa estratégia incluem a busca de todos os estudos potencialmente relevantes e o uso de critérios de seleção explícitos e reprodutíveis.</a:t>
            </a:r>
          </a:p>
          <a:p>
            <a:pPr lvl="2"/>
            <a:r>
              <a:rPr lang="pt-BR" altLang="pt-BR" sz="2000"/>
              <a:t> Os estudos são avaliados criticamente.</a:t>
            </a:r>
          </a:p>
          <a:p>
            <a:pPr lvl="2"/>
            <a:r>
              <a:rPr lang="pt-BR" altLang="pt-BR" sz="2000"/>
              <a:t> As decisões devem ser transparentes e estabelecidas antes de se iniciar a revisão – protocolo.</a:t>
            </a:r>
          </a:p>
        </p:txBody>
      </p:sp>
      <p:sp>
        <p:nvSpPr>
          <p:cNvPr id="4" name="Espaço Reservado para Número de Slide 5">
            <a:extLst>
              <a:ext uri="{FF2B5EF4-FFF2-40B4-BE49-F238E27FC236}">
                <a16:creationId xmlns:a16="http://schemas.microsoft.com/office/drawing/2014/main" id="{E02FEA78-1A0C-4714-91C9-8E3CB1EB161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BD837C-94A0-4FE8-93BA-89D09D2E5C43}" type="slidenum">
              <a:rPr lang="pt-BR" altLang="pt-BR">
                <a:solidFill>
                  <a:srgbClr val="898989"/>
                </a:solidFill>
                <a:latin typeface="Calibri" panose="020F0502020204030204" pitchFamily="34" charset="0"/>
              </a:rPr>
              <a:pPr eaLnBrk="1" hangingPunct="1"/>
              <a:t>14</a:t>
            </a:fld>
            <a:endParaRPr lang="pt-BR" altLang="pt-BR">
              <a:solidFill>
                <a:srgbClr val="898989"/>
              </a:solidFill>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41BDB4C-BA24-4262-8188-ABB46401917A}"/>
              </a:ext>
            </a:extLst>
          </p:cNvPr>
          <p:cNvSpPr>
            <a:spLocks noGrp="1"/>
          </p:cNvSpPr>
          <p:nvPr>
            <p:ph type="title"/>
          </p:nvPr>
        </p:nvSpPr>
        <p:spPr/>
        <p:txBody>
          <a:bodyPr/>
          <a:lstStyle/>
          <a:p>
            <a:r>
              <a:rPr lang="pt-BR" altLang="pt-BR"/>
              <a:t>Narrativa vs Sistemática</a:t>
            </a:r>
          </a:p>
        </p:txBody>
      </p:sp>
      <p:sp>
        <p:nvSpPr>
          <p:cNvPr id="13315" name="Rectangle 3">
            <a:extLst>
              <a:ext uri="{FF2B5EF4-FFF2-40B4-BE49-F238E27FC236}">
                <a16:creationId xmlns:a16="http://schemas.microsoft.com/office/drawing/2014/main" id="{1ED12CAF-FA14-445E-9EAC-208190FC7312}"/>
              </a:ext>
            </a:extLst>
          </p:cNvPr>
          <p:cNvSpPr>
            <a:spLocks noGrp="1"/>
          </p:cNvSpPr>
          <p:nvPr>
            <p:ph idx="1"/>
          </p:nvPr>
        </p:nvSpPr>
        <p:spPr/>
        <p:txBody>
          <a:bodyPr/>
          <a:lstStyle/>
          <a:p>
            <a:pPr>
              <a:lnSpc>
                <a:spcPct val="90000"/>
              </a:lnSpc>
            </a:pPr>
            <a:r>
              <a:rPr lang="pt-BR" altLang="pt-BR" sz="2800" dirty="0"/>
              <a:t>Revisões narrativas são apropriadas para:</a:t>
            </a:r>
          </a:p>
          <a:p>
            <a:pPr lvl="1">
              <a:lnSpc>
                <a:spcPct val="90000"/>
              </a:lnSpc>
            </a:pPr>
            <a:r>
              <a:rPr lang="pt-BR" altLang="pt-BR" sz="2400" dirty="0"/>
              <a:t> Descrever a história e o manejo de um problema.</a:t>
            </a:r>
          </a:p>
          <a:p>
            <a:pPr lvl="1">
              <a:lnSpc>
                <a:spcPct val="90000"/>
              </a:lnSpc>
            </a:pPr>
            <a:r>
              <a:rPr lang="pt-BR" altLang="pt-BR" sz="2400" dirty="0"/>
              <a:t> Descrever avanços mais recentes quando os estudos são raros, preliminares ou apresentam metodologia insuficiente.</a:t>
            </a:r>
          </a:p>
          <a:p>
            <a:pPr lvl="1">
              <a:lnSpc>
                <a:spcPct val="90000"/>
              </a:lnSpc>
            </a:pPr>
            <a:r>
              <a:rPr lang="pt-BR" altLang="pt-BR" sz="2400" dirty="0"/>
              <a:t> Discutir dados a partir de uma teoria ou contexto.</a:t>
            </a:r>
          </a:p>
          <a:p>
            <a:pPr lvl="1">
              <a:lnSpc>
                <a:spcPct val="90000"/>
              </a:lnSpc>
            </a:pPr>
            <a:r>
              <a:rPr lang="pt-BR" altLang="pt-BR" sz="2400" dirty="0"/>
              <a:t> Integrar conceitualmente dois campos de pesquisa.</a:t>
            </a:r>
          </a:p>
          <a:p>
            <a:pPr>
              <a:lnSpc>
                <a:spcPct val="90000"/>
              </a:lnSpc>
            </a:pPr>
            <a:r>
              <a:rPr lang="pt-BR" altLang="pt-BR" sz="2800" dirty="0"/>
              <a:t>Revisões narrativas </a:t>
            </a:r>
            <a:r>
              <a:rPr lang="pt-BR" altLang="pt-BR" sz="2800" b="1" dirty="0"/>
              <a:t>NÃO</a:t>
            </a:r>
            <a:r>
              <a:rPr lang="pt-BR" altLang="pt-BR" sz="2800" dirty="0"/>
              <a:t> são apropriadas para:</a:t>
            </a:r>
          </a:p>
          <a:p>
            <a:pPr lvl="1">
              <a:lnSpc>
                <a:spcPct val="90000"/>
              </a:lnSpc>
            </a:pPr>
            <a:r>
              <a:rPr lang="pt-BR" altLang="pt-BR" sz="2400" dirty="0"/>
              <a:t>Avaliar a eficácia de intervenções clínicas.</a:t>
            </a:r>
          </a:p>
          <a:p>
            <a:pPr lvl="1">
              <a:lnSpc>
                <a:spcPct val="90000"/>
              </a:lnSpc>
            </a:pPr>
            <a:r>
              <a:rPr lang="pt-BR" altLang="pt-BR" sz="2400" dirty="0"/>
              <a:t>Avaliar a eficácia de intervenções populacionais.</a:t>
            </a:r>
          </a:p>
          <a:p>
            <a:pPr lvl="1">
              <a:lnSpc>
                <a:spcPct val="90000"/>
              </a:lnSpc>
            </a:pPr>
            <a:r>
              <a:rPr lang="pt-BR" altLang="pt-BR" sz="2400" dirty="0"/>
              <a:t>Avaliar desempenho de testes diagnósticos</a:t>
            </a:r>
          </a:p>
          <a:p>
            <a:pPr lvl="1">
              <a:lnSpc>
                <a:spcPct val="90000"/>
              </a:lnSpc>
            </a:pPr>
            <a:r>
              <a:rPr lang="pt-BR" altLang="pt-BR" sz="2400" dirty="0"/>
              <a:t>Avaliar fatores causais.</a:t>
            </a:r>
          </a:p>
        </p:txBody>
      </p:sp>
      <p:sp>
        <p:nvSpPr>
          <p:cNvPr id="5" name="Espaço Reservado para Número de Slide 5">
            <a:extLst>
              <a:ext uri="{FF2B5EF4-FFF2-40B4-BE49-F238E27FC236}">
                <a16:creationId xmlns:a16="http://schemas.microsoft.com/office/drawing/2014/main" id="{43435125-A418-4874-AE6A-185EA99CEDE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2670990-4921-472B-8941-A3B29475047C}" type="slidenum">
              <a:rPr lang="pt-BR" altLang="pt-BR">
                <a:solidFill>
                  <a:srgbClr val="898989"/>
                </a:solidFill>
                <a:latin typeface="Calibri" panose="020F0502020204030204" pitchFamily="34" charset="0"/>
              </a:rPr>
              <a:pPr eaLnBrk="1" hangingPunct="1"/>
              <a:t>15</a:t>
            </a:fld>
            <a:endParaRPr lang="pt-BR" altLang="pt-BR">
              <a:solidFill>
                <a:srgbClr val="898989"/>
              </a:solidFill>
              <a:latin typeface="Calibri" panose="020F0502020204030204" pitchFamily="34" charset="0"/>
            </a:endParaRPr>
          </a:p>
        </p:txBody>
      </p:sp>
      <p:sp>
        <p:nvSpPr>
          <p:cNvPr id="13317" name="Text Box 4">
            <a:extLst>
              <a:ext uri="{FF2B5EF4-FFF2-40B4-BE49-F238E27FC236}">
                <a16:creationId xmlns:a16="http://schemas.microsoft.com/office/drawing/2014/main" id="{C34034CA-9EB0-4D9A-805E-B6373FB8358F}"/>
              </a:ext>
            </a:extLst>
          </p:cNvPr>
          <p:cNvSpPr txBox="1">
            <a:spLocks noChangeArrowheads="1"/>
          </p:cNvSpPr>
          <p:nvPr/>
        </p:nvSpPr>
        <p:spPr bwMode="auto">
          <a:xfrm>
            <a:off x="755650" y="6508750"/>
            <a:ext cx="741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pt-BR" altLang="pt-BR" sz="1400"/>
              <a:t>Systematic Reviews: Synthesis of Best Evidence for Health Care Decisions. 1998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id="{4686F43D-749D-48CC-8B24-7112DC688659}"/>
              </a:ext>
            </a:extLst>
          </p:cNvPr>
          <p:cNvSpPr>
            <a:spLocks noGrp="1"/>
          </p:cNvSpPr>
          <p:nvPr>
            <p:ph type="title"/>
          </p:nvPr>
        </p:nvSpPr>
        <p:spPr/>
        <p:txBody>
          <a:bodyPr/>
          <a:lstStyle/>
          <a:p>
            <a:r>
              <a:rPr lang="pt-BR" altLang="pt-BR"/>
              <a:t>Necessidade de síntese</a:t>
            </a:r>
          </a:p>
        </p:txBody>
      </p:sp>
      <p:sp>
        <p:nvSpPr>
          <p:cNvPr id="4" name="Espaço Reservado para Número de Slide 3">
            <a:extLst>
              <a:ext uri="{FF2B5EF4-FFF2-40B4-BE49-F238E27FC236}">
                <a16:creationId xmlns:a16="http://schemas.microsoft.com/office/drawing/2014/main" id="{0F7FBA5B-1C34-4F3A-BB65-7C161BF48C3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10F6F9-BDD1-43DB-8E64-0419EFF381BE}" type="slidenum">
              <a:rPr lang="pt-BR" altLang="pt-BR">
                <a:solidFill>
                  <a:srgbClr val="898989"/>
                </a:solidFill>
                <a:latin typeface="Calibri" panose="020F0502020204030204" pitchFamily="34" charset="0"/>
              </a:rPr>
              <a:pPr eaLnBrk="1" hangingPunct="1"/>
              <a:t>16</a:t>
            </a:fld>
            <a:endParaRPr lang="pt-BR" altLang="pt-BR">
              <a:solidFill>
                <a:srgbClr val="898989"/>
              </a:solidFill>
              <a:latin typeface="Calibri" panose="020F0502020204030204" pitchFamily="34" charset="0"/>
            </a:endParaRPr>
          </a:p>
        </p:txBody>
      </p:sp>
      <p:pic>
        <p:nvPicPr>
          <p:cNvPr id="9220" name="Espaço Reservado para Conteúdo 5" descr="Systematic_Metaanalys.png">
            <a:extLst>
              <a:ext uri="{FF2B5EF4-FFF2-40B4-BE49-F238E27FC236}">
                <a16:creationId xmlns:a16="http://schemas.microsoft.com/office/drawing/2014/main" id="{652ADAB9-EE61-4450-AE6B-B6878C0D4C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00125" y="1319213"/>
            <a:ext cx="7286625" cy="4633912"/>
          </a:xfrm>
          <a:noFill/>
        </p:spPr>
      </p:pic>
      <p:sp>
        <p:nvSpPr>
          <p:cNvPr id="9221" name="Text Box 8">
            <a:extLst>
              <a:ext uri="{FF2B5EF4-FFF2-40B4-BE49-F238E27FC236}">
                <a16:creationId xmlns:a16="http://schemas.microsoft.com/office/drawing/2014/main" id="{C52A27DF-AB89-4C93-B823-7675CA06969E}"/>
              </a:ext>
            </a:extLst>
          </p:cNvPr>
          <p:cNvSpPr txBox="1">
            <a:spLocks noChangeArrowheads="1"/>
          </p:cNvSpPr>
          <p:nvPr/>
        </p:nvSpPr>
        <p:spPr bwMode="auto">
          <a:xfrm>
            <a:off x="684213" y="6092825"/>
            <a:ext cx="7559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pt-BR" altLang="pt-BR" sz="1400"/>
              <a:t>Critical Care Medicine, Junho de 2014</a:t>
            </a:r>
          </a:p>
        </p:txBody>
      </p:sp>
    </p:spTree>
    <p:extLst>
      <p:ext uri="{BB962C8B-B14F-4D97-AF65-F5344CB8AC3E}">
        <p14:creationId xmlns:p14="http://schemas.microsoft.com/office/powerpoint/2010/main" val="4181758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29AD452C-CE52-48FE-91FB-BF73E83D7D99}"/>
              </a:ext>
            </a:extLst>
          </p:cNvPr>
          <p:cNvSpPr>
            <a:spLocks noGrp="1"/>
          </p:cNvSpPr>
          <p:nvPr>
            <p:ph type="sldNum" sz="quarter" idx="12"/>
          </p:nvPr>
        </p:nvSpPr>
        <p:spPr/>
        <p:txBody>
          <a:bodyPr/>
          <a:lstStyle/>
          <a:p>
            <a:fld id="{444BD89A-2866-48B6-9663-A8FDA7AE603D}" type="slidenum">
              <a:rPr lang="pt-BR" altLang="pt-BR" smtClean="0"/>
              <a:pPr/>
              <a:t>17</a:t>
            </a:fld>
            <a:endParaRPr lang="pt-BR" altLang="pt-BR"/>
          </a:p>
        </p:txBody>
      </p:sp>
      <p:pic>
        <p:nvPicPr>
          <p:cNvPr id="6" name="Imagem 5" descr="Uma imagem contendo pessoa, foto, grupo, posando&#10;&#10;Descrição gerada automaticamente">
            <a:extLst>
              <a:ext uri="{FF2B5EF4-FFF2-40B4-BE49-F238E27FC236}">
                <a16:creationId xmlns:a16="http://schemas.microsoft.com/office/drawing/2014/main" id="{7FC623F0-3B0A-4834-A030-72CE30F07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7" name="CaixaDeTexto 6">
            <a:extLst>
              <a:ext uri="{FF2B5EF4-FFF2-40B4-BE49-F238E27FC236}">
                <a16:creationId xmlns:a16="http://schemas.microsoft.com/office/drawing/2014/main" id="{E0A536F9-2054-4BFA-BE53-CA8607DCFFC7}"/>
              </a:ext>
            </a:extLst>
          </p:cNvPr>
          <p:cNvSpPr txBox="1"/>
          <p:nvPr/>
        </p:nvSpPr>
        <p:spPr>
          <a:xfrm>
            <a:off x="5004048" y="3429000"/>
            <a:ext cx="288032" cy="144016"/>
          </a:xfrm>
          <a:prstGeom prst="rect">
            <a:avLst/>
          </a:prstGeom>
          <a:solidFill>
            <a:schemeClr val="tx1"/>
          </a:solidFill>
        </p:spPr>
        <p:txBody>
          <a:bodyPr wrap="square" rtlCol="0">
            <a:spAutoFit/>
          </a:bodyPr>
          <a:lstStyle/>
          <a:p>
            <a:endParaRPr lang="pt-BR" dirty="0"/>
          </a:p>
        </p:txBody>
      </p:sp>
      <p:sp>
        <p:nvSpPr>
          <p:cNvPr id="8" name="CaixaDeTexto 7">
            <a:extLst>
              <a:ext uri="{FF2B5EF4-FFF2-40B4-BE49-F238E27FC236}">
                <a16:creationId xmlns:a16="http://schemas.microsoft.com/office/drawing/2014/main" id="{56D1061A-29E8-434F-B9AB-ABD1682D4C78}"/>
              </a:ext>
            </a:extLst>
          </p:cNvPr>
          <p:cNvSpPr txBox="1"/>
          <p:nvPr/>
        </p:nvSpPr>
        <p:spPr>
          <a:xfrm>
            <a:off x="5436096" y="5805264"/>
            <a:ext cx="288032" cy="144016"/>
          </a:xfrm>
          <a:prstGeom prst="rect">
            <a:avLst/>
          </a:prstGeom>
          <a:solidFill>
            <a:schemeClr val="tx1"/>
          </a:solidFill>
        </p:spPr>
        <p:txBody>
          <a:bodyPr wrap="square" rtlCol="0">
            <a:spAutoFit/>
          </a:bodyPr>
          <a:lstStyle/>
          <a:p>
            <a:endParaRPr lang="pt-BR" dirty="0"/>
          </a:p>
        </p:txBody>
      </p:sp>
    </p:spTree>
    <p:extLst>
      <p:ext uri="{BB962C8B-B14F-4D97-AF65-F5344CB8AC3E}">
        <p14:creationId xmlns:p14="http://schemas.microsoft.com/office/powerpoint/2010/main" val="2435971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893E8C8-7063-4A55-95B5-06335FFA0E80}"/>
              </a:ext>
            </a:extLst>
          </p:cNvPr>
          <p:cNvSpPr>
            <a:spLocks noGrp="1"/>
          </p:cNvSpPr>
          <p:nvPr>
            <p:ph type="title"/>
          </p:nvPr>
        </p:nvSpPr>
        <p:spPr/>
        <p:txBody>
          <a:bodyPr/>
          <a:lstStyle/>
          <a:p>
            <a:r>
              <a:rPr lang="pt-BR" altLang="pt-BR"/>
              <a:t>Metanálise</a:t>
            </a:r>
          </a:p>
        </p:txBody>
      </p:sp>
      <p:sp>
        <p:nvSpPr>
          <p:cNvPr id="14339" name="Rectangle 3">
            <a:extLst>
              <a:ext uri="{FF2B5EF4-FFF2-40B4-BE49-F238E27FC236}">
                <a16:creationId xmlns:a16="http://schemas.microsoft.com/office/drawing/2014/main" id="{3C536292-E16B-4370-A4FC-6983B8CF4463}"/>
              </a:ext>
            </a:extLst>
          </p:cNvPr>
          <p:cNvSpPr>
            <a:spLocks noGrp="1"/>
          </p:cNvSpPr>
          <p:nvPr>
            <p:ph idx="1"/>
          </p:nvPr>
        </p:nvSpPr>
        <p:spPr/>
        <p:txBody>
          <a:bodyPr/>
          <a:lstStyle/>
          <a:p>
            <a:r>
              <a:rPr lang="pt-BR" altLang="pt-BR" sz="2800"/>
              <a:t>O que é uma metanálise (meta-analysis)?</a:t>
            </a:r>
          </a:p>
          <a:p>
            <a:pPr lvl="1"/>
            <a:r>
              <a:rPr lang="pt-BR" altLang="pt-BR" sz="2400"/>
              <a:t>Análise estatística que combina e integra os resultados de estudos independentes, considerados combináveis, com o propósito de extrair uma conclusão sobre o conjunto da pesquisa.</a:t>
            </a:r>
          </a:p>
          <a:p>
            <a:pPr lvl="1"/>
            <a:r>
              <a:rPr lang="pt-BR" altLang="pt-BR" sz="2400"/>
              <a:t>Análise estatística que busca explicar diferenças entre os estudos que excedam o esperado pelo acaso</a:t>
            </a:r>
          </a:p>
          <a:p>
            <a:pPr lvl="1"/>
            <a:r>
              <a:rPr lang="pt-BR" altLang="pt-BR" sz="2400"/>
              <a:t>Os passos que antecedem a metanálise são os mesmos de uma revisão sistemática.</a:t>
            </a:r>
          </a:p>
        </p:txBody>
      </p:sp>
      <p:sp>
        <p:nvSpPr>
          <p:cNvPr id="4" name="Espaço Reservado para Número de Slide 5">
            <a:extLst>
              <a:ext uri="{FF2B5EF4-FFF2-40B4-BE49-F238E27FC236}">
                <a16:creationId xmlns:a16="http://schemas.microsoft.com/office/drawing/2014/main" id="{0DEC4EFB-8131-4E67-9E8E-94D6360A072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35CD3C-2B60-4A32-B02E-176D761E79C6}" type="slidenum">
              <a:rPr lang="pt-BR" altLang="pt-BR">
                <a:solidFill>
                  <a:srgbClr val="898989"/>
                </a:solidFill>
                <a:latin typeface="Calibri" panose="020F0502020204030204" pitchFamily="34" charset="0"/>
              </a:rPr>
              <a:pPr eaLnBrk="1" hangingPunct="1"/>
              <a:t>18</a:t>
            </a:fld>
            <a:endParaRPr lang="pt-BR" altLang="pt-BR">
              <a:solidFill>
                <a:srgbClr val="898989"/>
              </a:solidFill>
              <a:latin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F9574BD-E4B4-44B5-8D8C-8976A9E12A34}"/>
              </a:ext>
            </a:extLst>
          </p:cNvPr>
          <p:cNvSpPr>
            <a:spLocks noGrp="1"/>
          </p:cNvSpPr>
          <p:nvPr>
            <p:ph type="title"/>
          </p:nvPr>
        </p:nvSpPr>
        <p:spPr/>
        <p:txBody>
          <a:bodyPr/>
          <a:lstStyle/>
          <a:p>
            <a:r>
              <a:rPr lang="pt-BR" altLang="pt-BR"/>
              <a:t>Metanálise</a:t>
            </a:r>
          </a:p>
        </p:txBody>
      </p:sp>
      <p:sp>
        <p:nvSpPr>
          <p:cNvPr id="15363" name="Rectangle 3">
            <a:extLst>
              <a:ext uri="{FF2B5EF4-FFF2-40B4-BE49-F238E27FC236}">
                <a16:creationId xmlns:a16="http://schemas.microsoft.com/office/drawing/2014/main" id="{4BDDA5F8-C9AD-4860-B0A5-40BEC0329844}"/>
              </a:ext>
            </a:extLst>
          </p:cNvPr>
          <p:cNvSpPr>
            <a:spLocks noGrp="1"/>
          </p:cNvSpPr>
          <p:nvPr>
            <p:ph idx="1"/>
          </p:nvPr>
        </p:nvSpPr>
        <p:spPr/>
        <p:txBody>
          <a:bodyPr/>
          <a:lstStyle/>
          <a:p>
            <a:r>
              <a:rPr lang="pt-BR" altLang="pt-BR" sz="2800" dirty="0"/>
              <a:t>Nem todas as revisões sistemáticas possuem metanálise</a:t>
            </a:r>
          </a:p>
          <a:p>
            <a:pPr lvl="1"/>
            <a:r>
              <a:rPr lang="pt-BR" altLang="pt-BR" sz="2400" dirty="0"/>
              <a:t>“…it </a:t>
            </a:r>
            <a:r>
              <a:rPr lang="pt-BR" altLang="pt-BR" sz="2400" dirty="0" err="1"/>
              <a:t>is</a:t>
            </a:r>
            <a:r>
              <a:rPr lang="pt-BR" altLang="pt-BR" sz="2400" dirty="0"/>
              <a:t> </a:t>
            </a:r>
            <a:r>
              <a:rPr lang="pt-BR" altLang="pt-BR" sz="2400" dirty="0" err="1"/>
              <a:t>always</a:t>
            </a:r>
            <a:r>
              <a:rPr lang="pt-BR" altLang="pt-BR" sz="2400" dirty="0"/>
              <a:t> </a:t>
            </a:r>
            <a:r>
              <a:rPr lang="pt-BR" altLang="pt-BR" sz="2400" dirty="0" err="1"/>
              <a:t>appropriate</a:t>
            </a:r>
            <a:r>
              <a:rPr lang="pt-BR" altLang="pt-BR" sz="2400" dirty="0"/>
              <a:t> </a:t>
            </a:r>
            <a:r>
              <a:rPr lang="pt-BR" altLang="pt-BR" sz="2400" dirty="0" err="1"/>
              <a:t>and</a:t>
            </a:r>
            <a:r>
              <a:rPr lang="pt-BR" altLang="pt-BR" sz="2400" dirty="0"/>
              <a:t> </a:t>
            </a:r>
            <a:r>
              <a:rPr lang="pt-BR" altLang="pt-BR" sz="2400" dirty="0" err="1"/>
              <a:t>desirable</a:t>
            </a:r>
            <a:r>
              <a:rPr lang="pt-BR" altLang="pt-BR" sz="2400" dirty="0"/>
              <a:t> </a:t>
            </a:r>
            <a:r>
              <a:rPr lang="pt-BR" altLang="pt-BR" sz="2400" dirty="0" err="1"/>
              <a:t>to</a:t>
            </a:r>
            <a:r>
              <a:rPr lang="pt-BR" altLang="pt-BR" sz="2400" dirty="0"/>
              <a:t> </a:t>
            </a:r>
            <a:r>
              <a:rPr lang="pt-BR" altLang="pt-BR" sz="2400" dirty="0" err="1"/>
              <a:t>systematically</a:t>
            </a:r>
            <a:r>
              <a:rPr lang="pt-BR" altLang="pt-BR" sz="2400" dirty="0"/>
              <a:t> review a </a:t>
            </a:r>
            <a:r>
              <a:rPr lang="pt-BR" altLang="pt-BR" sz="2400" dirty="0" err="1"/>
              <a:t>body</a:t>
            </a:r>
            <a:r>
              <a:rPr lang="pt-BR" altLang="pt-BR" sz="2400" dirty="0"/>
              <a:t> </a:t>
            </a:r>
            <a:r>
              <a:rPr lang="pt-BR" altLang="pt-BR" sz="2400" dirty="0" err="1"/>
              <a:t>of</a:t>
            </a:r>
            <a:r>
              <a:rPr lang="pt-BR" altLang="pt-BR" sz="2400" dirty="0"/>
              <a:t> data, </a:t>
            </a:r>
            <a:r>
              <a:rPr lang="pt-BR" altLang="pt-BR" sz="2400" dirty="0" err="1"/>
              <a:t>but</a:t>
            </a:r>
            <a:r>
              <a:rPr lang="pt-BR" altLang="pt-BR" sz="2400" dirty="0"/>
              <a:t> it </a:t>
            </a:r>
            <a:r>
              <a:rPr lang="pt-BR" altLang="pt-BR" sz="2400" dirty="0" err="1"/>
              <a:t>may</a:t>
            </a:r>
            <a:r>
              <a:rPr lang="pt-BR" altLang="pt-BR" sz="2400" dirty="0"/>
              <a:t> </a:t>
            </a:r>
            <a:r>
              <a:rPr lang="pt-BR" altLang="pt-BR" sz="2400" dirty="0" err="1"/>
              <a:t>sometimes</a:t>
            </a:r>
            <a:r>
              <a:rPr lang="pt-BR" altLang="pt-BR" sz="2400" dirty="0"/>
              <a:t> </a:t>
            </a:r>
            <a:r>
              <a:rPr lang="pt-BR" altLang="pt-BR" sz="2400" dirty="0" err="1"/>
              <a:t>be</a:t>
            </a:r>
            <a:r>
              <a:rPr lang="pt-BR" altLang="pt-BR" sz="2400" dirty="0"/>
              <a:t> </a:t>
            </a:r>
            <a:r>
              <a:rPr lang="pt-BR" altLang="pt-BR" sz="2400" dirty="0" err="1"/>
              <a:t>inappropriate</a:t>
            </a:r>
            <a:r>
              <a:rPr lang="pt-BR" altLang="pt-BR" sz="2400" dirty="0"/>
              <a:t>, </a:t>
            </a:r>
            <a:r>
              <a:rPr lang="pt-BR" altLang="pt-BR" sz="2400" dirty="0" err="1"/>
              <a:t>or</a:t>
            </a:r>
            <a:r>
              <a:rPr lang="pt-BR" altLang="pt-BR" sz="2400" dirty="0"/>
              <a:t> </a:t>
            </a:r>
            <a:r>
              <a:rPr lang="pt-BR" altLang="pt-BR" sz="2400" dirty="0" err="1"/>
              <a:t>even</a:t>
            </a:r>
            <a:r>
              <a:rPr lang="pt-BR" altLang="pt-BR" sz="2400" dirty="0"/>
              <a:t> </a:t>
            </a:r>
            <a:r>
              <a:rPr lang="pt-BR" altLang="pt-BR" sz="2400" dirty="0" err="1"/>
              <a:t>misleading</a:t>
            </a:r>
            <a:r>
              <a:rPr lang="pt-BR" altLang="pt-BR" sz="2400" dirty="0"/>
              <a:t>, </a:t>
            </a:r>
            <a:r>
              <a:rPr lang="pt-BR" altLang="pt-BR" sz="2400" dirty="0" err="1"/>
              <a:t>to</a:t>
            </a:r>
            <a:r>
              <a:rPr lang="pt-BR" altLang="pt-BR" sz="2400" dirty="0"/>
              <a:t> </a:t>
            </a:r>
            <a:r>
              <a:rPr lang="pt-BR" altLang="pt-BR" sz="2400" dirty="0" err="1"/>
              <a:t>statistically</a:t>
            </a:r>
            <a:r>
              <a:rPr lang="pt-BR" altLang="pt-BR" sz="2400" dirty="0"/>
              <a:t> pool </a:t>
            </a:r>
            <a:r>
              <a:rPr lang="pt-BR" altLang="pt-BR" sz="2400" dirty="0" err="1"/>
              <a:t>results</a:t>
            </a:r>
            <a:r>
              <a:rPr lang="pt-BR" altLang="pt-BR" sz="2400" dirty="0"/>
              <a:t> </a:t>
            </a:r>
            <a:r>
              <a:rPr lang="pt-BR" altLang="pt-BR" sz="2400" dirty="0" err="1"/>
              <a:t>from</a:t>
            </a:r>
            <a:r>
              <a:rPr lang="pt-BR" altLang="pt-BR" sz="2400" dirty="0"/>
              <a:t> </a:t>
            </a:r>
            <a:r>
              <a:rPr lang="pt-BR" altLang="pt-BR" sz="2400" dirty="0" err="1"/>
              <a:t>separate</a:t>
            </a:r>
            <a:r>
              <a:rPr lang="pt-BR" altLang="pt-BR" sz="2400" dirty="0"/>
              <a:t> </a:t>
            </a:r>
            <a:r>
              <a:rPr lang="pt-BR" altLang="pt-BR" sz="2400" dirty="0" err="1"/>
              <a:t>studies</a:t>
            </a:r>
            <a:r>
              <a:rPr lang="pt-BR" altLang="pt-BR" sz="2400" dirty="0"/>
              <a:t>. </a:t>
            </a:r>
            <a:r>
              <a:rPr lang="pt-BR" altLang="pt-BR" sz="2400" dirty="0" err="1"/>
              <a:t>Indeed</a:t>
            </a:r>
            <a:r>
              <a:rPr lang="pt-BR" altLang="pt-BR" sz="2400" dirty="0"/>
              <a:t>, it </a:t>
            </a:r>
            <a:r>
              <a:rPr lang="pt-BR" altLang="pt-BR" sz="2400" dirty="0" err="1"/>
              <a:t>is</a:t>
            </a:r>
            <a:r>
              <a:rPr lang="pt-BR" altLang="pt-BR" sz="2400" dirty="0"/>
              <a:t> </a:t>
            </a:r>
            <a:r>
              <a:rPr lang="pt-BR" altLang="pt-BR" sz="2400" dirty="0" err="1"/>
              <a:t>our</a:t>
            </a:r>
            <a:r>
              <a:rPr lang="pt-BR" altLang="pt-BR" sz="2400" dirty="0"/>
              <a:t> </a:t>
            </a:r>
            <a:r>
              <a:rPr lang="pt-BR" altLang="pt-BR" sz="2400" dirty="0" err="1"/>
              <a:t>impression</a:t>
            </a:r>
            <a:r>
              <a:rPr lang="pt-BR" altLang="pt-BR" sz="2400" dirty="0"/>
              <a:t> </a:t>
            </a:r>
            <a:r>
              <a:rPr lang="pt-BR" altLang="pt-BR" sz="2400" dirty="0" err="1"/>
              <a:t>that</a:t>
            </a:r>
            <a:r>
              <a:rPr lang="pt-BR" altLang="pt-BR" sz="2400" dirty="0"/>
              <a:t> </a:t>
            </a:r>
            <a:r>
              <a:rPr lang="pt-BR" altLang="pt-BR" sz="2400" dirty="0" err="1"/>
              <a:t>reviewers</a:t>
            </a:r>
            <a:r>
              <a:rPr lang="pt-BR" altLang="pt-BR" sz="2400" dirty="0"/>
              <a:t> </a:t>
            </a:r>
            <a:r>
              <a:rPr lang="pt-BR" altLang="pt-BR" sz="2400" dirty="0" err="1"/>
              <a:t>often</a:t>
            </a:r>
            <a:r>
              <a:rPr lang="pt-BR" altLang="pt-BR" sz="2400" dirty="0"/>
              <a:t> </a:t>
            </a:r>
            <a:r>
              <a:rPr lang="pt-BR" altLang="pt-BR" sz="2400" dirty="0" err="1"/>
              <a:t>find</a:t>
            </a:r>
            <a:r>
              <a:rPr lang="pt-BR" altLang="pt-BR" sz="2400" dirty="0"/>
              <a:t> it hard </a:t>
            </a:r>
            <a:r>
              <a:rPr lang="pt-BR" altLang="pt-BR" sz="2400" dirty="0" err="1"/>
              <a:t>to</a:t>
            </a:r>
            <a:r>
              <a:rPr lang="pt-BR" altLang="pt-BR" sz="2400" dirty="0"/>
              <a:t> </a:t>
            </a:r>
            <a:r>
              <a:rPr lang="pt-BR" altLang="pt-BR" sz="2400" dirty="0" err="1"/>
              <a:t>resist</a:t>
            </a:r>
            <a:r>
              <a:rPr lang="pt-BR" altLang="pt-BR" sz="2400" dirty="0"/>
              <a:t> </a:t>
            </a:r>
            <a:r>
              <a:rPr lang="pt-BR" altLang="pt-BR" sz="2400" dirty="0" err="1"/>
              <a:t>the</a:t>
            </a:r>
            <a:r>
              <a:rPr lang="pt-BR" altLang="pt-BR" sz="2400" dirty="0"/>
              <a:t> </a:t>
            </a:r>
            <a:r>
              <a:rPr lang="pt-BR" altLang="pt-BR" sz="2400" dirty="0" err="1"/>
              <a:t>temptation</a:t>
            </a:r>
            <a:r>
              <a:rPr lang="pt-BR" altLang="pt-BR" sz="2400" dirty="0"/>
              <a:t> </a:t>
            </a:r>
            <a:r>
              <a:rPr lang="pt-BR" altLang="pt-BR" sz="2400" dirty="0" err="1"/>
              <a:t>of</a:t>
            </a:r>
            <a:r>
              <a:rPr lang="pt-BR" altLang="pt-BR" sz="2400" dirty="0"/>
              <a:t> </a:t>
            </a:r>
            <a:r>
              <a:rPr lang="pt-BR" altLang="pt-BR" sz="2400" dirty="0" err="1"/>
              <a:t>combining</a:t>
            </a:r>
            <a:r>
              <a:rPr lang="pt-BR" altLang="pt-BR" sz="2400" dirty="0"/>
              <a:t> </a:t>
            </a:r>
            <a:r>
              <a:rPr lang="pt-BR" altLang="pt-BR" sz="2400" dirty="0" err="1"/>
              <a:t>studies</a:t>
            </a:r>
            <a:r>
              <a:rPr lang="pt-BR" altLang="pt-BR" sz="2400" dirty="0"/>
              <a:t> </a:t>
            </a:r>
            <a:r>
              <a:rPr lang="pt-BR" altLang="pt-BR" sz="2400" dirty="0" err="1"/>
              <a:t>even</a:t>
            </a:r>
            <a:r>
              <a:rPr lang="pt-BR" altLang="pt-BR" sz="2400" dirty="0"/>
              <a:t> </a:t>
            </a:r>
            <a:r>
              <a:rPr lang="pt-BR" altLang="pt-BR" sz="2400" dirty="0" err="1"/>
              <a:t>when</a:t>
            </a:r>
            <a:r>
              <a:rPr lang="pt-BR" altLang="pt-BR" sz="2400" dirty="0"/>
              <a:t> </a:t>
            </a:r>
            <a:r>
              <a:rPr lang="pt-BR" altLang="pt-BR" sz="2400" dirty="0" err="1"/>
              <a:t>such</a:t>
            </a:r>
            <a:r>
              <a:rPr lang="pt-BR" altLang="pt-BR" sz="2400" dirty="0"/>
              <a:t> meta-</a:t>
            </a:r>
            <a:r>
              <a:rPr lang="pt-BR" altLang="pt-BR" sz="2400" dirty="0" err="1"/>
              <a:t>analysis</a:t>
            </a:r>
            <a:r>
              <a:rPr lang="pt-BR" altLang="pt-BR" sz="2400" dirty="0"/>
              <a:t> </a:t>
            </a:r>
            <a:r>
              <a:rPr lang="pt-BR" altLang="pt-BR" sz="2400" dirty="0" err="1"/>
              <a:t>is</a:t>
            </a:r>
            <a:r>
              <a:rPr lang="pt-BR" altLang="pt-BR" sz="2400" dirty="0"/>
              <a:t> </a:t>
            </a:r>
            <a:r>
              <a:rPr lang="pt-BR" altLang="pt-BR" sz="2400" dirty="0" err="1"/>
              <a:t>questionable</a:t>
            </a:r>
            <a:r>
              <a:rPr lang="pt-BR" altLang="pt-BR" sz="2400" dirty="0"/>
              <a:t> </a:t>
            </a:r>
            <a:r>
              <a:rPr lang="pt-BR" altLang="pt-BR" sz="2400" dirty="0" err="1"/>
              <a:t>or</a:t>
            </a:r>
            <a:r>
              <a:rPr lang="pt-BR" altLang="pt-BR" sz="2400" dirty="0"/>
              <a:t> </a:t>
            </a:r>
            <a:r>
              <a:rPr lang="pt-BR" altLang="pt-BR" sz="2400" dirty="0" err="1"/>
              <a:t>clearly</a:t>
            </a:r>
            <a:r>
              <a:rPr lang="pt-BR" altLang="pt-BR" sz="2400" dirty="0"/>
              <a:t> </a:t>
            </a:r>
            <a:r>
              <a:rPr lang="pt-BR" altLang="pt-BR" sz="2400" dirty="0" err="1"/>
              <a:t>inappropriate</a:t>
            </a:r>
            <a:r>
              <a:rPr lang="pt-BR" altLang="pt-BR" sz="2400" dirty="0"/>
              <a:t>.”</a:t>
            </a:r>
            <a:endParaRPr lang="pt-BR" altLang="pt-BR" sz="2800" dirty="0"/>
          </a:p>
        </p:txBody>
      </p:sp>
      <p:sp>
        <p:nvSpPr>
          <p:cNvPr id="4" name="Espaço Reservado para Número de Slide 5">
            <a:extLst>
              <a:ext uri="{FF2B5EF4-FFF2-40B4-BE49-F238E27FC236}">
                <a16:creationId xmlns:a16="http://schemas.microsoft.com/office/drawing/2014/main" id="{A292DA34-452E-4DC3-AFEC-92FF037ADE5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5C0C5C-B08E-4200-AF73-F6479705A0B2}" type="slidenum">
              <a:rPr lang="pt-BR" altLang="pt-BR">
                <a:solidFill>
                  <a:srgbClr val="898989"/>
                </a:solidFill>
                <a:latin typeface="Calibri" panose="020F0502020204030204" pitchFamily="34" charset="0"/>
              </a:rPr>
              <a:pPr eaLnBrk="1" hangingPunct="1"/>
              <a:t>19</a:t>
            </a:fld>
            <a:endParaRPr lang="pt-BR" altLang="pt-BR">
              <a:solidFill>
                <a:srgbClr val="898989"/>
              </a:solidFill>
              <a:latin typeface="Calibri" panose="020F0502020204030204" pitchFamily="34" charset="0"/>
            </a:endParaRPr>
          </a:p>
        </p:txBody>
      </p:sp>
      <p:sp>
        <p:nvSpPr>
          <p:cNvPr id="2" name="CaixaDeTexto 1">
            <a:extLst>
              <a:ext uri="{FF2B5EF4-FFF2-40B4-BE49-F238E27FC236}">
                <a16:creationId xmlns:a16="http://schemas.microsoft.com/office/drawing/2014/main" id="{07076EA3-6E53-44E2-ADC6-A113009B5113}"/>
              </a:ext>
            </a:extLst>
          </p:cNvPr>
          <p:cNvSpPr txBox="1"/>
          <p:nvPr/>
        </p:nvSpPr>
        <p:spPr>
          <a:xfrm>
            <a:off x="539552" y="6237312"/>
            <a:ext cx="7776864" cy="584775"/>
          </a:xfrm>
          <a:prstGeom prst="rect">
            <a:avLst/>
          </a:prstGeom>
          <a:noFill/>
        </p:spPr>
        <p:txBody>
          <a:bodyPr wrap="square" rtlCol="0">
            <a:spAutoFit/>
          </a:bodyPr>
          <a:lstStyle/>
          <a:p>
            <a:pPr algn="ctr"/>
            <a:r>
              <a:rPr lang="pt-BR" altLang="pt-BR" sz="1600" dirty="0" err="1"/>
              <a:t>Egger</a:t>
            </a:r>
            <a:r>
              <a:rPr lang="pt-BR" altLang="pt-BR" sz="1600" dirty="0"/>
              <a:t> et al. </a:t>
            </a:r>
            <a:r>
              <a:rPr lang="pt-BR" altLang="pt-BR" sz="1600" dirty="0" err="1"/>
              <a:t>Systematic</a:t>
            </a:r>
            <a:r>
              <a:rPr lang="pt-BR" altLang="pt-BR" sz="1600" dirty="0"/>
              <a:t> reviews in </a:t>
            </a:r>
            <a:r>
              <a:rPr lang="pt-BR" altLang="pt-BR" sz="1600" dirty="0" err="1"/>
              <a:t>health</a:t>
            </a:r>
            <a:r>
              <a:rPr lang="pt-BR" altLang="pt-BR" sz="1600" dirty="0"/>
              <a:t> </a:t>
            </a:r>
            <a:r>
              <a:rPr lang="pt-BR" altLang="pt-BR" sz="1600" dirty="0" err="1"/>
              <a:t>care</a:t>
            </a:r>
            <a:r>
              <a:rPr lang="pt-BR" altLang="pt-BR" sz="1600" dirty="0"/>
              <a:t>. London: BMJ books, 2001:5.</a:t>
            </a:r>
          </a:p>
          <a:p>
            <a:pPr algn="ctr"/>
            <a:endParaRPr lang="pt-BR"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txBox="1">
            <a:spLocks/>
          </p:cNvSpPr>
          <p:nvPr/>
        </p:nvSpPr>
        <p:spPr>
          <a:xfrm>
            <a:off x="685800" y="2130425"/>
            <a:ext cx="7772400" cy="1470025"/>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pt-BR" dirty="0"/>
              <a:t>Sessão 7</a:t>
            </a:r>
          </a:p>
        </p:txBody>
      </p:sp>
      <p:sp>
        <p:nvSpPr>
          <p:cNvPr id="5" name="Subtítulo 6"/>
          <p:cNvSpPr txBox="1">
            <a:spLocks/>
          </p:cNvSpPr>
          <p:nvPr/>
        </p:nvSpPr>
        <p:spPr>
          <a:xfrm>
            <a:off x="1371600" y="3886200"/>
            <a:ext cx="6400800" cy="1752600"/>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dirty="0">
                <a:solidFill>
                  <a:schemeClr val="bg1">
                    <a:lumMod val="65000"/>
                  </a:schemeClr>
                </a:solidFill>
              </a:rPr>
              <a:t>Revisão sistemáticas e metanálise</a:t>
            </a:r>
          </a:p>
        </p:txBody>
      </p:sp>
      <p:sp>
        <p:nvSpPr>
          <p:cNvPr id="6" name="Espaço Reservado para Número de Slide 5"/>
          <p:cNvSpPr>
            <a:spLocks noGrp="1"/>
          </p:cNvSpPr>
          <p:nvPr>
            <p:ph type="sldNum" sz="quarter" idx="12"/>
          </p:nvPr>
        </p:nvSpPr>
        <p:spPr/>
        <p:txBody>
          <a:bodyPr/>
          <a:lstStyle/>
          <a:p>
            <a:fld id="{73221AA8-E308-4181-816D-64BC82A6974A}" type="slidenum">
              <a:rPr lang="pt-BR" altLang="en-US" smtClean="0"/>
              <a:pPr/>
              <a:t>2</a:t>
            </a:fld>
            <a:endParaRPr lang="pt-BR" altLang="en-US"/>
          </a:p>
        </p:txBody>
      </p:sp>
    </p:spTree>
    <p:extLst>
      <p:ext uri="{BB962C8B-B14F-4D97-AF65-F5344CB8AC3E}">
        <p14:creationId xmlns:p14="http://schemas.microsoft.com/office/powerpoint/2010/main" val="17332941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38C203C-3840-4B3F-AB0D-F49AC7F06041}"/>
              </a:ext>
            </a:extLst>
          </p:cNvPr>
          <p:cNvSpPr>
            <a:spLocks noGrp="1"/>
          </p:cNvSpPr>
          <p:nvPr>
            <p:ph type="title"/>
          </p:nvPr>
        </p:nvSpPr>
        <p:spPr/>
        <p:txBody>
          <a:bodyPr/>
          <a:lstStyle/>
          <a:p>
            <a:r>
              <a:rPr lang="pt-BR" altLang="pt-BR"/>
              <a:t>Elaborando a sistematização</a:t>
            </a:r>
          </a:p>
        </p:txBody>
      </p:sp>
      <p:sp>
        <p:nvSpPr>
          <p:cNvPr id="18435" name="Rectangle 3">
            <a:extLst>
              <a:ext uri="{FF2B5EF4-FFF2-40B4-BE49-F238E27FC236}">
                <a16:creationId xmlns:a16="http://schemas.microsoft.com/office/drawing/2014/main" id="{CA612B44-E9B3-4278-8FC2-BD9C0CD2CE8B}"/>
              </a:ext>
            </a:extLst>
          </p:cNvPr>
          <p:cNvSpPr>
            <a:spLocks noGrp="1"/>
          </p:cNvSpPr>
          <p:nvPr>
            <p:ph idx="1"/>
          </p:nvPr>
        </p:nvSpPr>
        <p:spPr/>
        <p:txBody>
          <a:bodyPr/>
          <a:lstStyle/>
          <a:p>
            <a:pPr marL="609600" indent="-609600"/>
            <a:r>
              <a:rPr lang="pt-BR" altLang="pt-BR" sz="2400" dirty="0"/>
              <a:t>Passos de uma revisão bem conduzida</a:t>
            </a:r>
          </a:p>
          <a:p>
            <a:pPr marL="990600" lvl="1" indent="-533400"/>
            <a:r>
              <a:rPr lang="pt-BR" altLang="pt-BR" sz="2000" dirty="0"/>
              <a:t>Formulando uma pergunta para revisão (PICOS).</a:t>
            </a:r>
          </a:p>
          <a:p>
            <a:pPr marL="990600" lvl="1" indent="-533400"/>
            <a:r>
              <a:rPr lang="pt-BR" altLang="pt-BR" sz="2000" dirty="0"/>
              <a:t>Verificar se revisão já foi publicada, registrada e está em andamento</a:t>
            </a:r>
          </a:p>
          <a:p>
            <a:pPr marL="990600" lvl="1" indent="-533400"/>
            <a:r>
              <a:rPr lang="pt-BR" altLang="pt-BR" sz="2000" dirty="0"/>
              <a:t>Verificar atualizações na metodologia de revisões</a:t>
            </a:r>
          </a:p>
          <a:p>
            <a:pPr marL="990600" lvl="1" indent="-533400"/>
            <a:r>
              <a:rPr lang="pt-BR" altLang="pt-BR" sz="2000" b="1" dirty="0"/>
              <a:t>Ter um projeto escrito antes de conduzir a revisão e registrar.</a:t>
            </a:r>
          </a:p>
          <a:p>
            <a:pPr marL="990600" lvl="1" indent="-533400"/>
            <a:r>
              <a:rPr lang="pt-BR" altLang="pt-BR" sz="2000" dirty="0"/>
              <a:t>Definir estratégias de procura (bases remotas, literatura cinza etc..)</a:t>
            </a:r>
          </a:p>
          <a:p>
            <a:pPr marL="990600" lvl="1" indent="-533400"/>
            <a:r>
              <a:rPr lang="pt-BR" altLang="pt-BR" sz="2000" dirty="0"/>
              <a:t>Uma procura e exaustiva e sistemática com seleção explícita de investigações primárias.</a:t>
            </a:r>
          </a:p>
          <a:p>
            <a:pPr marL="990600" lvl="1" indent="-533400"/>
            <a:r>
              <a:rPr lang="pt-BR" altLang="pt-BR" sz="2000" dirty="0"/>
              <a:t>Processo realizado por 2 (ou mais) revisores independentes</a:t>
            </a:r>
          </a:p>
          <a:p>
            <a:pPr marL="990600" lvl="1" indent="-533400"/>
            <a:r>
              <a:rPr lang="pt-BR" altLang="pt-BR" sz="2000" dirty="0"/>
              <a:t>Avaliação crítica dos relatórios incluídos para extração de resultados e elementos de qualidade (QUADAS-2; PROBAST; </a:t>
            </a:r>
            <a:r>
              <a:rPr lang="pt-BR" altLang="pt-BR" sz="2000" dirty="0" err="1"/>
              <a:t>RoB</a:t>
            </a:r>
            <a:r>
              <a:rPr lang="pt-BR" altLang="pt-BR" sz="2000" dirty="0"/>
              <a:t> 2.0 </a:t>
            </a:r>
            <a:r>
              <a:rPr lang="pt-BR" altLang="pt-BR" sz="2000" dirty="0" err="1"/>
              <a:t>etc</a:t>
            </a:r>
            <a:r>
              <a:rPr lang="pt-BR" altLang="pt-BR" sz="2000" dirty="0"/>
              <a:t>). </a:t>
            </a:r>
          </a:p>
          <a:p>
            <a:pPr marL="990600" lvl="1" indent="-533400"/>
            <a:r>
              <a:rPr lang="pt-BR" altLang="pt-BR" sz="2000" dirty="0"/>
              <a:t>Síntese e sumários dos resultados. </a:t>
            </a:r>
          </a:p>
          <a:p>
            <a:pPr marL="990600" lvl="1" indent="-533400"/>
            <a:r>
              <a:rPr lang="pt-BR" altLang="pt-BR" sz="2000" dirty="0"/>
              <a:t>Interpretação de resultados. (GRADE)</a:t>
            </a:r>
          </a:p>
          <a:p>
            <a:pPr marL="990600" lvl="1" indent="-533400"/>
            <a:endParaRPr lang="pt-BR" altLang="pt-BR" sz="2000" dirty="0"/>
          </a:p>
        </p:txBody>
      </p:sp>
      <p:sp>
        <p:nvSpPr>
          <p:cNvPr id="5" name="Espaço Reservado para Número de Slide 5">
            <a:extLst>
              <a:ext uri="{FF2B5EF4-FFF2-40B4-BE49-F238E27FC236}">
                <a16:creationId xmlns:a16="http://schemas.microsoft.com/office/drawing/2014/main" id="{B26155B2-D950-4E65-9B0C-768F3D9533E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A25D17-D8FA-4FB6-8402-DAB5C994D0BB}" type="slidenum">
              <a:rPr lang="pt-BR" altLang="pt-BR">
                <a:solidFill>
                  <a:srgbClr val="898989"/>
                </a:solidFill>
                <a:latin typeface="Calibri" panose="020F0502020204030204" pitchFamily="34" charset="0"/>
              </a:rPr>
              <a:pPr eaLnBrk="1" hangingPunct="1"/>
              <a:t>20</a:t>
            </a:fld>
            <a:endParaRPr lang="pt-BR" altLang="pt-BR">
              <a:solidFill>
                <a:srgbClr val="898989"/>
              </a:solidFill>
              <a:latin typeface="Calibri" panose="020F0502020204030204" pitchFamily="34" charset="0"/>
            </a:endParaRPr>
          </a:p>
        </p:txBody>
      </p:sp>
      <p:sp>
        <p:nvSpPr>
          <p:cNvPr id="18437" name="Text Box 4">
            <a:extLst>
              <a:ext uri="{FF2B5EF4-FFF2-40B4-BE49-F238E27FC236}">
                <a16:creationId xmlns:a16="http://schemas.microsoft.com/office/drawing/2014/main" id="{83D7191C-8292-4161-87A6-3D6E3F1D6605}"/>
              </a:ext>
            </a:extLst>
          </p:cNvPr>
          <p:cNvSpPr txBox="1">
            <a:spLocks noChangeArrowheads="1"/>
          </p:cNvSpPr>
          <p:nvPr/>
        </p:nvSpPr>
        <p:spPr bwMode="auto">
          <a:xfrm>
            <a:off x="539750" y="6381750"/>
            <a:ext cx="7704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pt-BR" altLang="pt-BR" sz="1400"/>
              <a:t>Systematic reviews of diagnostic test evaluations: what’s behind the scenes? BMJ 2004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169A9B4-3E51-4EA7-84C4-6059C00B476C}"/>
              </a:ext>
            </a:extLst>
          </p:cNvPr>
          <p:cNvSpPr>
            <a:spLocks noGrp="1"/>
          </p:cNvSpPr>
          <p:nvPr>
            <p:ph type="title"/>
          </p:nvPr>
        </p:nvSpPr>
        <p:spPr/>
        <p:txBody>
          <a:bodyPr/>
          <a:lstStyle/>
          <a:p>
            <a:r>
              <a:rPr lang="en-US" altLang="pt-BR" dirty="0" err="1"/>
              <a:t>Registro</a:t>
            </a:r>
            <a:r>
              <a:rPr lang="en-US" altLang="pt-BR" dirty="0"/>
              <a:t> de </a:t>
            </a:r>
            <a:r>
              <a:rPr lang="en-US" altLang="pt-BR" dirty="0" err="1"/>
              <a:t>revisões</a:t>
            </a:r>
            <a:endParaRPr lang="pt-BR" altLang="pt-BR" dirty="0"/>
          </a:p>
        </p:txBody>
      </p:sp>
      <p:sp>
        <p:nvSpPr>
          <p:cNvPr id="6" name="Espaço Reservado para Número de Slide 5">
            <a:extLst>
              <a:ext uri="{FF2B5EF4-FFF2-40B4-BE49-F238E27FC236}">
                <a16:creationId xmlns:a16="http://schemas.microsoft.com/office/drawing/2014/main" id="{4023B2CE-460C-400E-88F0-18F7E9D6E3A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0D8D98-15D7-4BB8-AAF9-F9F58A9A0C65}" type="slidenum">
              <a:rPr lang="pt-BR" altLang="pt-BR">
                <a:solidFill>
                  <a:srgbClr val="898989"/>
                </a:solidFill>
                <a:latin typeface="Calibri" panose="020F0502020204030204" pitchFamily="34" charset="0"/>
              </a:rPr>
              <a:pPr eaLnBrk="1" hangingPunct="1"/>
              <a:t>21</a:t>
            </a:fld>
            <a:endParaRPr lang="pt-BR" altLang="pt-BR">
              <a:solidFill>
                <a:srgbClr val="898989"/>
              </a:solidFill>
              <a:latin typeface="Calibri" panose="020F0502020204030204" pitchFamily="34" charset="0"/>
            </a:endParaRPr>
          </a:p>
        </p:txBody>
      </p:sp>
      <p:pic>
        <p:nvPicPr>
          <p:cNvPr id="2" name="Imagem 1">
            <a:extLst>
              <a:ext uri="{FF2B5EF4-FFF2-40B4-BE49-F238E27FC236}">
                <a16:creationId xmlns:a16="http://schemas.microsoft.com/office/drawing/2014/main" id="{3240DC6D-3092-48CC-AD91-5910D1331E74}"/>
              </a:ext>
            </a:extLst>
          </p:cNvPr>
          <p:cNvPicPr>
            <a:picLocks noChangeAspect="1"/>
          </p:cNvPicPr>
          <p:nvPr/>
        </p:nvPicPr>
        <p:blipFill rotWithShape="1">
          <a:blip r:embed="rId2"/>
          <a:srcRect t="10895" r="36613" b="37400"/>
          <a:stretch/>
        </p:blipFill>
        <p:spPr>
          <a:xfrm>
            <a:off x="0" y="1268760"/>
            <a:ext cx="4394284" cy="2016224"/>
          </a:xfrm>
          <a:prstGeom prst="rect">
            <a:avLst/>
          </a:prstGeom>
        </p:spPr>
      </p:pic>
      <p:pic>
        <p:nvPicPr>
          <p:cNvPr id="3" name="Imagem 2">
            <a:extLst>
              <a:ext uri="{FF2B5EF4-FFF2-40B4-BE49-F238E27FC236}">
                <a16:creationId xmlns:a16="http://schemas.microsoft.com/office/drawing/2014/main" id="{EDB0F313-2A6D-486B-8280-539FE81005D1}"/>
              </a:ext>
            </a:extLst>
          </p:cNvPr>
          <p:cNvPicPr>
            <a:picLocks noChangeAspect="1"/>
          </p:cNvPicPr>
          <p:nvPr/>
        </p:nvPicPr>
        <p:blipFill rotWithShape="1">
          <a:blip r:embed="rId3"/>
          <a:srcRect t="10895" r="28333" b="33200"/>
          <a:stretch/>
        </p:blipFill>
        <p:spPr>
          <a:xfrm>
            <a:off x="-108520" y="3429000"/>
            <a:ext cx="5040560" cy="2211731"/>
          </a:xfrm>
          <a:prstGeom prst="rect">
            <a:avLst/>
          </a:prstGeom>
        </p:spPr>
      </p:pic>
      <p:pic>
        <p:nvPicPr>
          <p:cNvPr id="5" name="Imagem 4">
            <a:extLst>
              <a:ext uri="{FF2B5EF4-FFF2-40B4-BE49-F238E27FC236}">
                <a16:creationId xmlns:a16="http://schemas.microsoft.com/office/drawing/2014/main" id="{B3403CAD-32F3-431C-B933-AB8FE9F806BE}"/>
              </a:ext>
            </a:extLst>
          </p:cNvPr>
          <p:cNvPicPr>
            <a:picLocks noChangeAspect="1"/>
          </p:cNvPicPr>
          <p:nvPr/>
        </p:nvPicPr>
        <p:blipFill rotWithShape="1">
          <a:blip r:embed="rId4"/>
          <a:srcRect l="10626" t="10895" r="12201" b="40295"/>
          <a:stretch/>
        </p:blipFill>
        <p:spPr>
          <a:xfrm>
            <a:off x="3635896" y="1830219"/>
            <a:ext cx="5400600" cy="1921344"/>
          </a:xfrm>
          <a:prstGeom prst="rect">
            <a:avLst/>
          </a:prstGeom>
        </p:spPr>
      </p:pic>
      <p:pic>
        <p:nvPicPr>
          <p:cNvPr id="4" name="Imagem 3">
            <a:extLst>
              <a:ext uri="{FF2B5EF4-FFF2-40B4-BE49-F238E27FC236}">
                <a16:creationId xmlns:a16="http://schemas.microsoft.com/office/drawing/2014/main" id="{4F671835-E546-4284-83CF-50B15534C2A7}"/>
              </a:ext>
            </a:extLst>
          </p:cNvPr>
          <p:cNvPicPr>
            <a:picLocks noChangeAspect="1"/>
          </p:cNvPicPr>
          <p:nvPr/>
        </p:nvPicPr>
        <p:blipFill rotWithShape="1">
          <a:blip r:embed="rId5"/>
          <a:srcRect t="10895" r="31888" b="16400"/>
          <a:stretch/>
        </p:blipFill>
        <p:spPr>
          <a:xfrm>
            <a:off x="4831331" y="4275229"/>
            <a:ext cx="3887125" cy="2333925"/>
          </a:xfrm>
          <a:prstGeom prst="rect">
            <a:avLst/>
          </a:prstGeom>
        </p:spPr>
      </p:pic>
    </p:spTree>
    <p:extLst>
      <p:ext uri="{BB962C8B-B14F-4D97-AF65-F5344CB8AC3E}">
        <p14:creationId xmlns:p14="http://schemas.microsoft.com/office/powerpoint/2010/main" val="119200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5">
            <a:extLst>
              <a:ext uri="{FF2B5EF4-FFF2-40B4-BE49-F238E27FC236}">
                <a16:creationId xmlns:a16="http://schemas.microsoft.com/office/drawing/2014/main" id="{809FDB9A-A31B-47FE-A9BA-5D00DA5456D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9B7014-6E4A-4F7B-8EE1-FF3E0ADFFC47}" type="slidenum">
              <a:rPr lang="pt-BR" altLang="pt-BR">
                <a:solidFill>
                  <a:srgbClr val="898989"/>
                </a:solidFill>
                <a:latin typeface="Calibri" panose="020F0502020204030204" pitchFamily="34" charset="0"/>
              </a:rPr>
              <a:pPr eaLnBrk="1" hangingPunct="1"/>
              <a:t>22</a:t>
            </a:fld>
            <a:endParaRPr lang="pt-BR" altLang="pt-BR">
              <a:solidFill>
                <a:srgbClr val="898989"/>
              </a:solidFill>
              <a:latin typeface="Calibri" panose="020F0502020204030204" pitchFamily="34" charset="0"/>
            </a:endParaRPr>
          </a:p>
        </p:txBody>
      </p:sp>
      <p:pic>
        <p:nvPicPr>
          <p:cNvPr id="17411" name="Picture 4">
            <a:extLst>
              <a:ext uri="{FF2B5EF4-FFF2-40B4-BE49-F238E27FC236}">
                <a16:creationId xmlns:a16="http://schemas.microsoft.com/office/drawing/2014/main" id="{757582BC-037D-4C59-9C20-17C78DA68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981075"/>
            <a:ext cx="91313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Mapa colorido com texto preto sobre fundo branco&#10;&#10;Descrição gerada automaticamente">
            <a:extLst>
              <a:ext uri="{FF2B5EF4-FFF2-40B4-BE49-F238E27FC236}">
                <a16:creationId xmlns:a16="http://schemas.microsoft.com/office/drawing/2014/main" id="{DD8D3FBF-81DB-4EA9-814A-57B00C751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867" y="68263"/>
            <a:ext cx="6772267" cy="6721475"/>
          </a:xfrm>
          <a:prstGeom prst="rect">
            <a:avLst/>
          </a:prstGeom>
          <a:noFill/>
        </p:spPr>
      </p:pic>
      <p:sp>
        <p:nvSpPr>
          <p:cNvPr id="2" name="Espaço Reservado para Número de Slide 1" hidden="1">
            <a:extLst>
              <a:ext uri="{FF2B5EF4-FFF2-40B4-BE49-F238E27FC236}">
                <a16:creationId xmlns:a16="http://schemas.microsoft.com/office/drawing/2014/main" id="{22A2F042-AA0A-469D-9149-D28BC68FEC33}"/>
              </a:ext>
            </a:extLst>
          </p:cNvPr>
          <p:cNvSpPr>
            <a:spLocks noGrp="1"/>
          </p:cNvSpPr>
          <p:nvPr>
            <p:ph type="sldNum" sz="quarter" idx="12"/>
          </p:nvPr>
        </p:nvSpPr>
        <p:spPr/>
        <p:txBody>
          <a:bodyPr/>
          <a:lstStyle/>
          <a:p>
            <a:pPr>
              <a:spcAft>
                <a:spcPts val="600"/>
              </a:spcAft>
            </a:pPr>
            <a:fld id="{99FE8C17-F15E-4ED1-9F8E-A1EDC859BD50}" type="slidenum">
              <a:rPr lang="pt-BR" altLang="pt-BR" smtClean="0"/>
              <a:pPr>
                <a:spcAft>
                  <a:spcPts val="600"/>
                </a:spcAft>
              </a:pPr>
              <a:t>23</a:t>
            </a:fld>
            <a:endParaRPr lang="pt-BR" altLang="pt-BR"/>
          </a:p>
        </p:txBody>
      </p:sp>
    </p:spTree>
    <p:extLst>
      <p:ext uri="{BB962C8B-B14F-4D97-AF65-F5344CB8AC3E}">
        <p14:creationId xmlns:p14="http://schemas.microsoft.com/office/powerpoint/2010/main" val="4021638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AA592521-4294-4072-83C5-01AE8A240945}"/>
              </a:ext>
            </a:extLst>
          </p:cNvPr>
          <p:cNvSpPr>
            <a:spLocks noGrp="1"/>
          </p:cNvSpPr>
          <p:nvPr>
            <p:ph type="title"/>
          </p:nvPr>
        </p:nvSpPr>
        <p:spPr/>
        <p:txBody>
          <a:bodyPr/>
          <a:lstStyle/>
          <a:p>
            <a:r>
              <a:rPr lang="pt-BR" altLang="pt-BR" dirty="0"/>
              <a:t>Caminho das pedras – parte 1</a:t>
            </a:r>
          </a:p>
        </p:txBody>
      </p:sp>
      <p:sp>
        <p:nvSpPr>
          <p:cNvPr id="4" name="Espaço Reservado para Número de Slide 5">
            <a:extLst>
              <a:ext uri="{FF2B5EF4-FFF2-40B4-BE49-F238E27FC236}">
                <a16:creationId xmlns:a16="http://schemas.microsoft.com/office/drawing/2014/main" id="{8E16EAA9-D93E-4656-9716-031492B37A0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C364954-E8EC-4C6D-8F4A-6D82D29F117C}" type="slidenum">
              <a:rPr lang="pt-BR" altLang="pt-BR">
                <a:solidFill>
                  <a:srgbClr val="898989"/>
                </a:solidFill>
                <a:latin typeface="Calibri" panose="020F0502020204030204" pitchFamily="34" charset="0"/>
              </a:rPr>
              <a:pPr eaLnBrk="1" hangingPunct="1"/>
              <a:t>24</a:t>
            </a:fld>
            <a:endParaRPr lang="pt-BR" altLang="pt-BR">
              <a:solidFill>
                <a:srgbClr val="898989"/>
              </a:solidFill>
              <a:latin typeface="Calibri" panose="020F0502020204030204" pitchFamily="34" charset="0"/>
            </a:endParaRPr>
          </a:p>
        </p:txBody>
      </p:sp>
      <p:pic>
        <p:nvPicPr>
          <p:cNvPr id="19460" name="Picture 6">
            <a:extLst>
              <a:ext uri="{FF2B5EF4-FFF2-40B4-BE49-F238E27FC236}">
                <a16:creationId xmlns:a16="http://schemas.microsoft.com/office/drawing/2014/main" id="{37A4F794-E5FA-4330-AE82-12B628E49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2113"/>
            <a:ext cx="91440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a:extLst>
              <a:ext uri="{FF2B5EF4-FFF2-40B4-BE49-F238E27FC236}">
                <a16:creationId xmlns:a16="http://schemas.microsoft.com/office/drawing/2014/main" id="{0962072D-F948-4365-A128-5BC07AE7DE86}"/>
              </a:ext>
            </a:extLst>
          </p:cNvPr>
          <p:cNvSpPr txBox="1"/>
          <p:nvPr/>
        </p:nvSpPr>
        <p:spPr>
          <a:xfrm>
            <a:off x="323528" y="6237312"/>
            <a:ext cx="7704856" cy="523220"/>
          </a:xfrm>
          <a:prstGeom prst="rect">
            <a:avLst/>
          </a:prstGeom>
          <a:noFill/>
        </p:spPr>
        <p:txBody>
          <a:bodyPr wrap="square" rtlCol="0">
            <a:spAutoFit/>
          </a:bodyPr>
          <a:lstStyle/>
          <a:p>
            <a:pPr algn="ctr"/>
            <a:r>
              <a:rPr lang="en-US" sz="1400" dirty="0"/>
              <a:t>Clinical Research Methods Systematic reviews and meta-analyses: An illustrated, step-by-step guide. The National medical journal of India 17(2):86-95 · March 2004</a:t>
            </a:r>
            <a:endParaRPr lang="pt-BR"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7024C0F-9CBC-4C11-82A1-41A73272AF25}"/>
              </a:ext>
            </a:extLst>
          </p:cNvPr>
          <p:cNvSpPr>
            <a:spLocks noGrp="1"/>
          </p:cNvSpPr>
          <p:nvPr>
            <p:ph type="title"/>
          </p:nvPr>
        </p:nvSpPr>
        <p:spPr/>
        <p:txBody>
          <a:bodyPr/>
          <a:lstStyle/>
          <a:p>
            <a:r>
              <a:rPr lang="pt-BR" altLang="pt-BR"/>
              <a:t>Caminho das pedras</a:t>
            </a:r>
          </a:p>
        </p:txBody>
      </p:sp>
      <p:sp>
        <p:nvSpPr>
          <p:cNvPr id="4" name="Espaço Reservado para Número de Slide 5">
            <a:extLst>
              <a:ext uri="{FF2B5EF4-FFF2-40B4-BE49-F238E27FC236}">
                <a16:creationId xmlns:a16="http://schemas.microsoft.com/office/drawing/2014/main" id="{C40C3323-2D31-4BFB-ACCA-BEE420072FB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25D33F-4559-4494-A1DA-0E8EC49A021F}" type="slidenum">
              <a:rPr lang="pt-BR" altLang="pt-BR">
                <a:solidFill>
                  <a:srgbClr val="898989"/>
                </a:solidFill>
                <a:latin typeface="Calibri" panose="020F0502020204030204" pitchFamily="34" charset="0"/>
              </a:rPr>
              <a:pPr eaLnBrk="1" hangingPunct="1"/>
              <a:t>25</a:t>
            </a:fld>
            <a:endParaRPr lang="pt-BR" altLang="pt-BR">
              <a:solidFill>
                <a:srgbClr val="898989"/>
              </a:solidFill>
              <a:latin typeface="Calibri" panose="020F0502020204030204" pitchFamily="34" charset="0"/>
            </a:endParaRPr>
          </a:p>
        </p:txBody>
      </p:sp>
      <p:pic>
        <p:nvPicPr>
          <p:cNvPr id="20484" name="Picture 4">
            <a:extLst>
              <a:ext uri="{FF2B5EF4-FFF2-40B4-BE49-F238E27FC236}">
                <a16:creationId xmlns:a16="http://schemas.microsoft.com/office/drawing/2014/main" id="{8592E300-D884-429D-B4E1-010DF3D10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3738"/>
            <a:ext cx="895826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a:extLst>
              <a:ext uri="{FF2B5EF4-FFF2-40B4-BE49-F238E27FC236}">
                <a16:creationId xmlns:a16="http://schemas.microsoft.com/office/drawing/2014/main" id="{2B0DFDE6-B697-4992-8EE7-A754B2E499BB}"/>
              </a:ext>
            </a:extLst>
          </p:cNvPr>
          <p:cNvSpPr txBox="1"/>
          <p:nvPr/>
        </p:nvSpPr>
        <p:spPr>
          <a:xfrm>
            <a:off x="323528" y="6237312"/>
            <a:ext cx="7704856" cy="523220"/>
          </a:xfrm>
          <a:prstGeom prst="rect">
            <a:avLst/>
          </a:prstGeom>
          <a:noFill/>
        </p:spPr>
        <p:txBody>
          <a:bodyPr wrap="square" rtlCol="0">
            <a:spAutoFit/>
          </a:bodyPr>
          <a:lstStyle/>
          <a:p>
            <a:pPr algn="ctr"/>
            <a:r>
              <a:rPr lang="en-US" sz="1400" dirty="0"/>
              <a:t>Clinical Research Methods Systematic reviews and meta-analyses: An illustrated, step-by-step guide. The National medical journal of India 17(2):86-95 · March 2004</a:t>
            </a:r>
            <a:endParaRPr lang="pt-BR"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02E4E9A-8654-4E01-8D11-ED4E6E9C42A6}"/>
              </a:ext>
            </a:extLst>
          </p:cNvPr>
          <p:cNvSpPr>
            <a:spLocks noGrp="1"/>
          </p:cNvSpPr>
          <p:nvPr>
            <p:ph type="title"/>
          </p:nvPr>
        </p:nvSpPr>
        <p:spPr/>
        <p:txBody>
          <a:bodyPr/>
          <a:lstStyle/>
          <a:p>
            <a:r>
              <a:rPr lang="pt-BR" altLang="pt-BR"/>
              <a:t>Caminho das pedras</a:t>
            </a:r>
          </a:p>
        </p:txBody>
      </p:sp>
      <p:sp>
        <p:nvSpPr>
          <p:cNvPr id="4" name="Espaço Reservado para Número de Slide 5">
            <a:extLst>
              <a:ext uri="{FF2B5EF4-FFF2-40B4-BE49-F238E27FC236}">
                <a16:creationId xmlns:a16="http://schemas.microsoft.com/office/drawing/2014/main" id="{47500B2E-7099-4746-A954-D26139CC223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820322-6AE3-48E5-AB29-1CFCFEA49ED8}" type="slidenum">
              <a:rPr lang="pt-BR" altLang="pt-BR">
                <a:solidFill>
                  <a:srgbClr val="898989"/>
                </a:solidFill>
                <a:latin typeface="Calibri" panose="020F0502020204030204" pitchFamily="34" charset="0"/>
              </a:rPr>
              <a:pPr eaLnBrk="1" hangingPunct="1"/>
              <a:t>26</a:t>
            </a:fld>
            <a:endParaRPr lang="pt-BR" altLang="pt-BR">
              <a:solidFill>
                <a:srgbClr val="898989"/>
              </a:solidFill>
              <a:latin typeface="Calibri" panose="020F0502020204030204" pitchFamily="34" charset="0"/>
            </a:endParaRPr>
          </a:p>
        </p:txBody>
      </p:sp>
      <p:pic>
        <p:nvPicPr>
          <p:cNvPr id="21508" name="Picture 4">
            <a:extLst>
              <a:ext uri="{FF2B5EF4-FFF2-40B4-BE49-F238E27FC236}">
                <a16:creationId xmlns:a16="http://schemas.microsoft.com/office/drawing/2014/main" id="{57A9915B-AF9A-4869-B700-AAB71F92F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9144000"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a:extLst>
              <a:ext uri="{FF2B5EF4-FFF2-40B4-BE49-F238E27FC236}">
                <a16:creationId xmlns:a16="http://schemas.microsoft.com/office/drawing/2014/main" id="{F4CA0316-CE2C-4105-BEC5-AB816A107AFF}"/>
              </a:ext>
            </a:extLst>
          </p:cNvPr>
          <p:cNvSpPr txBox="1"/>
          <p:nvPr/>
        </p:nvSpPr>
        <p:spPr>
          <a:xfrm>
            <a:off x="323528" y="6237312"/>
            <a:ext cx="7704856" cy="523220"/>
          </a:xfrm>
          <a:prstGeom prst="rect">
            <a:avLst/>
          </a:prstGeom>
          <a:noFill/>
        </p:spPr>
        <p:txBody>
          <a:bodyPr wrap="square" rtlCol="0">
            <a:spAutoFit/>
          </a:bodyPr>
          <a:lstStyle/>
          <a:p>
            <a:pPr algn="ctr"/>
            <a:r>
              <a:rPr lang="en-US" sz="1400" dirty="0"/>
              <a:t>Clinical Research Methods Systematic reviews and meta-analyses: An illustrated, step-by-step guide. The National medical journal of India 17(2):86-95 · March 2004</a:t>
            </a:r>
            <a:endParaRPr lang="pt-BR" sz="1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DAE81C-6F86-486B-A04D-83A0F0DBE501}"/>
              </a:ext>
            </a:extLst>
          </p:cNvPr>
          <p:cNvSpPr>
            <a:spLocks noGrp="1"/>
          </p:cNvSpPr>
          <p:nvPr>
            <p:ph type="title"/>
          </p:nvPr>
        </p:nvSpPr>
        <p:spPr/>
        <p:txBody>
          <a:bodyPr/>
          <a:lstStyle/>
          <a:p>
            <a:r>
              <a:rPr lang="pt-BR" altLang="pt-BR"/>
              <a:t>Elaborando a sistematização</a:t>
            </a:r>
          </a:p>
        </p:txBody>
      </p:sp>
      <p:sp>
        <p:nvSpPr>
          <p:cNvPr id="22531" name="Rectangle 3">
            <a:extLst>
              <a:ext uri="{FF2B5EF4-FFF2-40B4-BE49-F238E27FC236}">
                <a16:creationId xmlns:a16="http://schemas.microsoft.com/office/drawing/2014/main" id="{989E28A8-BD4F-46F2-A034-08D9E191DBB0}"/>
              </a:ext>
            </a:extLst>
          </p:cNvPr>
          <p:cNvSpPr>
            <a:spLocks noGrp="1"/>
          </p:cNvSpPr>
          <p:nvPr>
            <p:ph idx="1"/>
          </p:nvPr>
        </p:nvSpPr>
        <p:spPr>
          <a:xfrm>
            <a:off x="457200" y="1600200"/>
            <a:ext cx="8229600" cy="5068888"/>
          </a:xfrm>
        </p:spPr>
        <p:txBody>
          <a:bodyPr/>
          <a:lstStyle/>
          <a:p>
            <a:pPr>
              <a:lnSpc>
                <a:spcPct val="80000"/>
              </a:lnSpc>
            </a:pPr>
            <a:r>
              <a:rPr lang="pt-BR" altLang="pt-BR" sz="2400" dirty="0"/>
              <a:t>PICOS – Ensaios clínicos</a:t>
            </a:r>
          </a:p>
          <a:p>
            <a:pPr lvl="1">
              <a:lnSpc>
                <a:spcPct val="80000"/>
              </a:lnSpc>
            </a:pPr>
            <a:r>
              <a:rPr lang="pt-BR" altLang="pt-BR" sz="2000" dirty="0">
                <a:solidFill>
                  <a:schemeClr val="accent2"/>
                </a:solidFill>
              </a:rPr>
              <a:t>P</a:t>
            </a:r>
            <a:r>
              <a:rPr lang="pt-BR" altLang="pt-BR" sz="2000" dirty="0"/>
              <a:t>acientes (participantes ou população)</a:t>
            </a:r>
          </a:p>
          <a:p>
            <a:pPr lvl="2">
              <a:lnSpc>
                <a:spcPct val="80000"/>
              </a:lnSpc>
            </a:pPr>
            <a:r>
              <a:rPr lang="pt-BR" altLang="pt-BR" sz="1800" dirty="0"/>
              <a:t>Em que pacientes a intervenção foi testada?</a:t>
            </a:r>
          </a:p>
          <a:p>
            <a:pPr lvl="3">
              <a:lnSpc>
                <a:spcPct val="80000"/>
              </a:lnSpc>
            </a:pPr>
            <a:r>
              <a:rPr lang="pt-BR" altLang="pt-BR" sz="1600" dirty="0"/>
              <a:t>Sexo; idade, hospitalar </a:t>
            </a:r>
            <a:r>
              <a:rPr lang="pt-BR" altLang="pt-BR" sz="1600" dirty="0" err="1"/>
              <a:t>vs</a:t>
            </a:r>
            <a:r>
              <a:rPr lang="pt-BR" altLang="pt-BR" sz="1600" dirty="0"/>
              <a:t> ambulatorial, critérios diagnósticos e características clínicas. </a:t>
            </a:r>
          </a:p>
          <a:p>
            <a:pPr lvl="1">
              <a:lnSpc>
                <a:spcPct val="80000"/>
              </a:lnSpc>
            </a:pPr>
            <a:r>
              <a:rPr lang="pt-BR" altLang="pt-BR" sz="2000" dirty="0">
                <a:solidFill>
                  <a:schemeClr val="accent2"/>
                </a:solidFill>
              </a:rPr>
              <a:t>I</a:t>
            </a:r>
            <a:r>
              <a:rPr lang="pt-BR" altLang="pt-BR" sz="2000" dirty="0"/>
              <a:t>ntervenção (Exposição)</a:t>
            </a:r>
          </a:p>
          <a:p>
            <a:pPr lvl="2">
              <a:lnSpc>
                <a:spcPct val="80000"/>
              </a:lnSpc>
            </a:pPr>
            <a:r>
              <a:rPr lang="pt-BR" altLang="pt-BR" sz="1800" dirty="0"/>
              <a:t>Posologia, apresentação, via, quem ministra, frequência, duração, intensidade, fabricante. </a:t>
            </a:r>
          </a:p>
          <a:p>
            <a:pPr lvl="1">
              <a:lnSpc>
                <a:spcPct val="80000"/>
              </a:lnSpc>
            </a:pPr>
            <a:r>
              <a:rPr lang="pt-BR" altLang="pt-BR" sz="2000" dirty="0">
                <a:solidFill>
                  <a:schemeClr val="accent2"/>
                </a:solidFill>
              </a:rPr>
              <a:t>C</a:t>
            </a:r>
            <a:r>
              <a:rPr lang="pt-BR" altLang="pt-BR" sz="2000" dirty="0"/>
              <a:t>omparação (Controle)</a:t>
            </a:r>
          </a:p>
          <a:p>
            <a:pPr lvl="2">
              <a:lnSpc>
                <a:spcPct val="80000"/>
              </a:lnSpc>
            </a:pPr>
            <a:r>
              <a:rPr lang="pt-BR" altLang="pt-BR" sz="1800" dirty="0"/>
              <a:t>Tratamento padrão, outra posologia, placebo, outra intensidade de exposição, lista de espera, outro tipo de terapia, ausência de exposição ou tratamento. </a:t>
            </a:r>
          </a:p>
          <a:p>
            <a:pPr lvl="1">
              <a:lnSpc>
                <a:spcPct val="80000"/>
              </a:lnSpc>
            </a:pPr>
            <a:r>
              <a:rPr lang="pt-BR" altLang="pt-BR" sz="2000" dirty="0" err="1">
                <a:solidFill>
                  <a:schemeClr val="accent2"/>
                </a:solidFill>
              </a:rPr>
              <a:t>O</a:t>
            </a:r>
            <a:r>
              <a:rPr lang="pt-BR" altLang="pt-BR" sz="2000" dirty="0" err="1"/>
              <a:t>utcome</a:t>
            </a:r>
            <a:r>
              <a:rPr lang="pt-BR" altLang="pt-BR" sz="2000" dirty="0"/>
              <a:t> (Desfecho) </a:t>
            </a:r>
          </a:p>
          <a:p>
            <a:pPr lvl="2">
              <a:lnSpc>
                <a:spcPct val="80000"/>
              </a:lnSpc>
            </a:pPr>
            <a:r>
              <a:rPr lang="pt-BR" altLang="pt-BR" sz="1800" dirty="0"/>
              <a:t>Morte, cura, melhora, tempo hospitalizado, dias com ventilador, qualidade de vida, efeitos adversos, </a:t>
            </a:r>
            <a:r>
              <a:rPr lang="pt-BR" altLang="pt-BR" sz="1800" dirty="0" err="1"/>
              <a:t>etc</a:t>
            </a:r>
            <a:endParaRPr lang="pt-BR" altLang="pt-BR" sz="1800" dirty="0"/>
          </a:p>
          <a:p>
            <a:pPr lvl="1">
              <a:lnSpc>
                <a:spcPct val="80000"/>
              </a:lnSpc>
            </a:pPr>
            <a:r>
              <a:rPr lang="pt-BR" altLang="pt-BR" sz="2000" dirty="0" err="1">
                <a:solidFill>
                  <a:schemeClr val="accent2"/>
                </a:solidFill>
              </a:rPr>
              <a:t>S</a:t>
            </a:r>
            <a:r>
              <a:rPr lang="pt-BR" altLang="pt-BR" sz="2000" dirty="0" err="1"/>
              <a:t>tudy</a:t>
            </a:r>
            <a:r>
              <a:rPr lang="pt-BR" altLang="pt-BR" sz="2000" dirty="0"/>
              <a:t> design (delineamento)</a:t>
            </a:r>
          </a:p>
          <a:p>
            <a:pPr lvl="2">
              <a:lnSpc>
                <a:spcPct val="80000"/>
              </a:lnSpc>
            </a:pPr>
            <a:r>
              <a:rPr lang="pt-BR" altLang="pt-BR" sz="1800" dirty="0"/>
              <a:t>Ensaio clínicos, duplo cego, randomizados, estudos longitudinais ou seccionais </a:t>
            </a:r>
            <a:r>
              <a:rPr lang="pt-BR" altLang="pt-BR" sz="1800" dirty="0" err="1"/>
              <a:t>etc</a:t>
            </a:r>
            <a:endParaRPr lang="pt-BR" altLang="pt-BR" sz="1800" dirty="0"/>
          </a:p>
        </p:txBody>
      </p:sp>
      <p:sp>
        <p:nvSpPr>
          <p:cNvPr id="4" name="Espaço Reservado para Número de Slide 5">
            <a:extLst>
              <a:ext uri="{FF2B5EF4-FFF2-40B4-BE49-F238E27FC236}">
                <a16:creationId xmlns:a16="http://schemas.microsoft.com/office/drawing/2014/main" id="{DD9B98BC-6EB8-446B-A12C-DAB91E0980E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8FC9E9-C96A-49B4-9B6D-B74864C1055C}" type="slidenum">
              <a:rPr lang="pt-BR" altLang="pt-BR">
                <a:solidFill>
                  <a:srgbClr val="898989"/>
                </a:solidFill>
                <a:latin typeface="Calibri" panose="020F0502020204030204" pitchFamily="34" charset="0"/>
              </a:rPr>
              <a:pPr eaLnBrk="1" hangingPunct="1"/>
              <a:t>27</a:t>
            </a:fld>
            <a:endParaRPr lang="pt-BR" altLang="pt-BR">
              <a:solidFill>
                <a:srgbClr val="898989"/>
              </a:solidFill>
              <a:latin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DAE81C-6F86-486B-A04D-83A0F0DBE501}"/>
              </a:ext>
            </a:extLst>
          </p:cNvPr>
          <p:cNvSpPr>
            <a:spLocks noGrp="1"/>
          </p:cNvSpPr>
          <p:nvPr>
            <p:ph type="title"/>
          </p:nvPr>
        </p:nvSpPr>
        <p:spPr/>
        <p:txBody>
          <a:bodyPr/>
          <a:lstStyle/>
          <a:p>
            <a:r>
              <a:rPr lang="pt-BR" altLang="pt-BR"/>
              <a:t>Elaborando a sistematização</a:t>
            </a:r>
          </a:p>
        </p:txBody>
      </p:sp>
      <p:sp>
        <p:nvSpPr>
          <p:cNvPr id="22531" name="Rectangle 3">
            <a:extLst>
              <a:ext uri="{FF2B5EF4-FFF2-40B4-BE49-F238E27FC236}">
                <a16:creationId xmlns:a16="http://schemas.microsoft.com/office/drawing/2014/main" id="{989E28A8-BD4F-46F2-A034-08D9E191DBB0}"/>
              </a:ext>
            </a:extLst>
          </p:cNvPr>
          <p:cNvSpPr>
            <a:spLocks noGrp="1"/>
          </p:cNvSpPr>
          <p:nvPr>
            <p:ph idx="1"/>
          </p:nvPr>
        </p:nvSpPr>
        <p:spPr>
          <a:xfrm>
            <a:off x="457200" y="1600200"/>
            <a:ext cx="8229600" cy="5068888"/>
          </a:xfrm>
        </p:spPr>
        <p:txBody>
          <a:bodyPr/>
          <a:lstStyle/>
          <a:p>
            <a:pPr>
              <a:lnSpc>
                <a:spcPct val="80000"/>
              </a:lnSpc>
            </a:pPr>
            <a:r>
              <a:rPr lang="pt-BR" altLang="pt-BR" sz="2400" dirty="0"/>
              <a:t>PICOS - DTA</a:t>
            </a:r>
          </a:p>
          <a:p>
            <a:pPr lvl="1">
              <a:lnSpc>
                <a:spcPct val="80000"/>
              </a:lnSpc>
            </a:pPr>
            <a:r>
              <a:rPr lang="pt-BR" altLang="pt-BR" sz="2000" dirty="0">
                <a:solidFill>
                  <a:schemeClr val="accent2"/>
                </a:solidFill>
              </a:rPr>
              <a:t>P</a:t>
            </a:r>
            <a:r>
              <a:rPr lang="pt-BR" altLang="pt-BR" sz="2000" dirty="0"/>
              <a:t>acientes (</a:t>
            </a:r>
            <a:r>
              <a:rPr lang="pt-BR" altLang="pt-BR" sz="2000" b="1" dirty="0"/>
              <a:t>participantes ou população ou doença de interesse</a:t>
            </a:r>
            <a:r>
              <a:rPr lang="pt-BR" altLang="pt-BR" sz="2000" dirty="0"/>
              <a:t>)</a:t>
            </a:r>
          </a:p>
          <a:p>
            <a:pPr lvl="2">
              <a:lnSpc>
                <a:spcPct val="80000"/>
              </a:lnSpc>
            </a:pPr>
            <a:r>
              <a:rPr lang="pt-BR" altLang="pt-BR" sz="1800" dirty="0"/>
              <a:t>Em que pacientes o teste diagnóstico seria aplicado?</a:t>
            </a:r>
          </a:p>
          <a:p>
            <a:pPr lvl="3">
              <a:lnSpc>
                <a:spcPct val="80000"/>
              </a:lnSpc>
            </a:pPr>
            <a:r>
              <a:rPr lang="pt-BR" altLang="pt-BR" sz="1600" dirty="0"/>
              <a:t>Qual a condição de suspeita, em que momento a suspeita é razoável; hospitalar </a:t>
            </a:r>
            <a:r>
              <a:rPr lang="pt-BR" altLang="pt-BR" sz="1600" dirty="0" err="1"/>
              <a:t>vs</a:t>
            </a:r>
            <a:r>
              <a:rPr lang="pt-BR" altLang="pt-BR" sz="1600" dirty="0"/>
              <a:t> ambulatorial, características clínicas incluindo gravidade. </a:t>
            </a:r>
          </a:p>
          <a:p>
            <a:pPr lvl="1">
              <a:lnSpc>
                <a:spcPct val="80000"/>
              </a:lnSpc>
            </a:pPr>
            <a:r>
              <a:rPr lang="pt-BR" altLang="pt-BR" sz="2000" dirty="0">
                <a:solidFill>
                  <a:schemeClr val="accent2"/>
                </a:solidFill>
              </a:rPr>
              <a:t>I</a:t>
            </a:r>
            <a:r>
              <a:rPr lang="pt-BR" altLang="pt-BR" sz="2000" dirty="0"/>
              <a:t>ntervenção (</a:t>
            </a:r>
            <a:r>
              <a:rPr lang="pt-BR" altLang="pt-BR" sz="2000" b="1" dirty="0"/>
              <a:t>teste em estudo</a:t>
            </a:r>
            <a:r>
              <a:rPr lang="pt-BR" altLang="pt-BR" sz="2000" dirty="0"/>
              <a:t>)</a:t>
            </a:r>
          </a:p>
          <a:p>
            <a:pPr lvl="2">
              <a:lnSpc>
                <a:spcPct val="80000"/>
              </a:lnSpc>
            </a:pPr>
            <a:r>
              <a:rPr lang="pt-BR" altLang="pt-BR" sz="1800" dirty="0" err="1"/>
              <a:t>In-house</a:t>
            </a:r>
            <a:r>
              <a:rPr lang="pt-BR" altLang="pt-BR" sz="1800" dirty="0"/>
              <a:t> </a:t>
            </a:r>
            <a:r>
              <a:rPr lang="pt-BR" altLang="pt-BR" sz="1800" dirty="0" err="1"/>
              <a:t>vs</a:t>
            </a:r>
            <a:r>
              <a:rPr lang="pt-BR" altLang="pt-BR" sz="1800" dirty="0"/>
              <a:t> comercial, método de imagem, sinais ou sintomas, biomarcador etc. </a:t>
            </a:r>
          </a:p>
          <a:p>
            <a:pPr lvl="1">
              <a:lnSpc>
                <a:spcPct val="80000"/>
              </a:lnSpc>
            </a:pPr>
            <a:r>
              <a:rPr lang="pt-BR" altLang="pt-BR" sz="2000" dirty="0">
                <a:solidFill>
                  <a:schemeClr val="accent2"/>
                </a:solidFill>
              </a:rPr>
              <a:t>C</a:t>
            </a:r>
            <a:r>
              <a:rPr lang="pt-BR" altLang="pt-BR" sz="2000" dirty="0"/>
              <a:t>omparação (</a:t>
            </a:r>
            <a:r>
              <a:rPr lang="pt-BR" altLang="pt-BR" sz="2000" b="1" dirty="0"/>
              <a:t>teste em estudo alternativo</a:t>
            </a:r>
            <a:r>
              <a:rPr lang="pt-BR" altLang="pt-BR" sz="2000" dirty="0"/>
              <a:t>)</a:t>
            </a:r>
          </a:p>
          <a:p>
            <a:pPr lvl="2">
              <a:lnSpc>
                <a:spcPct val="80000"/>
              </a:lnSpc>
            </a:pPr>
            <a:r>
              <a:rPr lang="pt-BR" altLang="pt-BR" sz="1800" dirty="0"/>
              <a:t>Outro teste; diferente combinação (regentes ou testes), diferente momento de execução (rastreamento </a:t>
            </a:r>
            <a:r>
              <a:rPr lang="pt-BR" altLang="pt-BR" sz="1800" dirty="0" err="1"/>
              <a:t>vs</a:t>
            </a:r>
            <a:r>
              <a:rPr lang="pt-BR" altLang="pt-BR" sz="1800" dirty="0"/>
              <a:t> confirmatório), diferente limite de decisão, em diferente espectro de doença etc. </a:t>
            </a:r>
          </a:p>
          <a:p>
            <a:pPr lvl="1">
              <a:lnSpc>
                <a:spcPct val="80000"/>
              </a:lnSpc>
            </a:pPr>
            <a:r>
              <a:rPr lang="pt-BR" altLang="pt-BR" sz="2000" dirty="0" err="1">
                <a:solidFill>
                  <a:schemeClr val="accent2"/>
                </a:solidFill>
              </a:rPr>
              <a:t>O</a:t>
            </a:r>
            <a:r>
              <a:rPr lang="pt-BR" altLang="pt-BR" sz="2000" dirty="0" err="1"/>
              <a:t>utcome</a:t>
            </a:r>
            <a:r>
              <a:rPr lang="pt-BR" altLang="pt-BR" sz="2000" dirty="0"/>
              <a:t> (</a:t>
            </a:r>
            <a:r>
              <a:rPr lang="pt-BR" altLang="pt-BR" sz="2000" b="1" dirty="0"/>
              <a:t>teste de referência</a:t>
            </a:r>
            <a:r>
              <a:rPr lang="pt-BR" altLang="pt-BR" sz="2000" dirty="0"/>
              <a:t>) </a:t>
            </a:r>
          </a:p>
          <a:p>
            <a:pPr lvl="2">
              <a:lnSpc>
                <a:spcPct val="80000"/>
              </a:lnSpc>
            </a:pPr>
            <a:r>
              <a:rPr lang="pt-BR" altLang="pt-BR" sz="1800" dirty="0"/>
              <a:t>Seguimento do participantes, teste mais aceito; algoritmo de investigação diagnóstica, </a:t>
            </a:r>
            <a:r>
              <a:rPr lang="pt-BR" altLang="pt-BR" sz="1800" dirty="0" err="1"/>
              <a:t>etc</a:t>
            </a:r>
            <a:endParaRPr lang="pt-BR" altLang="pt-BR" sz="1800" dirty="0"/>
          </a:p>
          <a:p>
            <a:pPr lvl="1">
              <a:lnSpc>
                <a:spcPct val="80000"/>
              </a:lnSpc>
            </a:pPr>
            <a:r>
              <a:rPr lang="pt-BR" altLang="pt-BR" sz="2000" dirty="0" err="1">
                <a:solidFill>
                  <a:schemeClr val="accent2"/>
                </a:solidFill>
              </a:rPr>
              <a:t>S</a:t>
            </a:r>
            <a:r>
              <a:rPr lang="pt-BR" altLang="pt-BR" sz="2000" dirty="0" err="1"/>
              <a:t>tudy</a:t>
            </a:r>
            <a:r>
              <a:rPr lang="pt-BR" altLang="pt-BR" sz="2000" dirty="0"/>
              <a:t> design (</a:t>
            </a:r>
            <a:r>
              <a:rPr lang="pt-BR" altLang="pt-BR" sz="2000" b="1" dirty="0"/>
              <a:t>delineamento</a:t>
            </a:r>
            <a:r>
              <a:rPr lang="pt-BR" altLang="pt-BR" sz="2000" dirty="0"/>
              <a:t>)</a:t>
            </a:r>
          </a:p>
          <a:p>
            <a:pPr lvl="2">
              <a:lnSpc>
                <a:spcPct val="80000"/>
              </a:lnSpc>
            </a:pPr>
            <a:r>
              <a:rPr lang="pt-BR" altLang="pt-BR" sz="1800" dirty="0"/>
              <a:t>Casos-controle, Transversal, Ensaio clínicos ou por fases de desenvolvimento</a:t>
            </a:r>
          </a:p>
        </p:txBody>
      </p:sp>
      <p:sp>
        <p:nvSpPr>
          <p:cNvPr id="4" name="Espaço Reservado para Número de Slide 5">
            <a:extLst>
              <a:ext uri="{FF2B5EF4-FFF2-40B4-BE49-F238E27FC236}">
                <a16:creationId xmlns:a16="http://schemas.microsoft.com/office/drawing/2014/main" id="{DD9B98BC-6EB8-446B-A12C-DAB91E0980E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8FC9E9-C96A-49B4-9B6D-B74864C1055C}" type="slidenum">
              <a:rPr lang="pt-BR" altLang="pt-BR">
                <a:solidFill>
                  <a:srgbClr val="898989"/>
                </a:solidFill>
                <a:latin typeface="Calibri" panose="020F0502020204030204" pitchFamily="34" charset="0"/>
              </a:rPr>
              <a:pPr eaLnBrk="1" hangingPunct="1"/>
              <a:t>28</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1696139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DAE81C-6F86-486B-A04D-83A0F0DBE501}"/>
              </a:ext>
            </a:extLst>
          </p:cNvPr>
          <p:cNvSpPr>
            <a:spLocks noGrp="1"/>
          </p:cNvSpPr>
          <p:nvPr>
            <p:ph type="title"/>
          </p:nvPr>
        </p:nvSpPr>
        <p:spPr/>
        <p:txBody>
          <a:bodyPr/>
          <a:lstStyle/>
          <a:p>
            <a:r>
              <a:rPr lang="pt-BR" altLang="pt-BR"/>
              <a:t>Elaborando a sistematização</a:t>
            </a:r>
          </a:p>
        </p:txBody>
      </p:sp>
      <p:sp>
        <p:nvSpPr>
          <p:cNvPr id="22531" name="Rectangle 3">
            <a:extLst>
              <a:ext uri="{FF2B5EF4-FFF2-40B4-BE49-F238E27FC236}">
                <a16:creationId xmlns:a16="http://schemas.microsoft.com/office/drawing/2014/main" id="{989E28A8-BD4F-46F2-A034-08D9E191DBB0}"/>
              </a:ext>
            </a:extLst>
          </p:cNvPr>
          <p:cNvSpPr>
            <a:spLocks noGrp="1"/>
          </p:cNvSpPr>
          <p:nvPr>
            <p:ph idx="1"/>
          </p:nvPr>
        </p:nvSpPr>
        <p:spPr>
          <a:xfrm>
            <a:off x="457200" y="1600200"/>
            <a:ext cx="8229600" cy="5068888"/>
          </a:xfrm>
        </p:spPr>
        <p:txBody>
          <a:bodyPr/>
          <a:lstStyle/>
          <a:p>
            <a:pPr>
              <a:lnSpc>
                <a:spcPct val="80000"/>
              </a:lnSpc>
            </a:pPr>
            <a:r>
              <a:rPr lang="pt-BR" altLang="pt-BR" sz="2400" dirty="0"/>
              <a:t>PICOS - Prognóstico</a:t>
            </a:r>
          </a:p>
          <a:p>
            <a:pPr lvl="1">
              <a:lnSpc>
                <a:spcPct val="80000"/>
              </a:lnSpc>
            </a:pPr>
            <a:r>
              <a:rPr lang="pt-BR" altLang="pt-BR" sz="2000" dirty="0">
                <a:solidFill>
                  <a:schemeClr val="accent2"/>
                </a:solidFill>
              </a:rPr>
              <a:t>P</a:t>
            </a:r>
            <a:r>
              <a:rPr lang="pt-BR" altLang="pt-BR" sz="2000" dirty="0"/>
              <a:t>acientes (</a:t>
            </a:r>
            <a:r>
              <a:rPr lang="pt-BR" altLang="pt-BR" sz="2000" b="1" dirty="0"/>
              <a:t>participantes ou população ou doença de interesse</a:t>
            </a:r>
            <a:r>
              <a:rPr lang="pt-BR" altLang="pt-BR" sz="2000" dirty="0"/>
              <a:t>)</a:t>
            </a:r>
          </a:p>
          <a:p>
            <a:pPr lvl="2">
              <a:lnSpc>
                <a:spcPct val="80000"/>
              </a:lnSpc>
            </a:pPr>
            <a:r>
              <a:rPr lang="pt-BR" altLang="pt-BR" sz="1800" dirty="0"/>
              <a:t>Em que pacientes o desfecho seria estimado?</a:t>
            </a:r>
          </a:p>
          <a:p>
            <a:pPr lvl="3">
              <a:lnSpc>
                <a:spcPct val="80000"/>
              </a:lnSpc>
            </a:pPr>
            <a:r>
              <a:rPr lang="pt-BR" altLang="pt-BR" sz="1600" dirty="0"/>
              <a:t>Qual a condição de suspeita, em que momento a suspeita é razoável; hospitalar </a:t>
            </a:r>
            <a:r>
              <a:rPr lang="pt-BR" altLang="pt-BR" sz="1600" dirty="0" err="1"/>
              <a:t>vs</a:t>
            </a:r>
            <a:r>
              <a:rPr lang="pt-BR" altLang="pt-BR" sz="1600" dirty="0"/>
              <a:t> ambulatorial, características clínicas incluindo gravidade. </a:t>
            </a:r>
          </a:p>
          <a:p>
            <a:pPr lvl="1">
              <a:lnSpc>
                <a:spcPct val="80000"/>
              </a:lnSpc>
            </a:pPr>
            <a:r>
              <a:rPr lang="pt-BR" altLang="pt-BR" sz="2000" dirty="0">
                <a:solidFill>
                  <a:schemeClr val="accent2"/>
                </a:solidFill>
              </a:rPr>
              <a:t>I</a:t>
            </a:r>
            <a:r>
              <a:rPr lang="pt-BR" altLang="pt-BR" sz="2000" dirty="0"/>
              <a:t>ntervenção (</a:t>
            </a:r>
            <a:r>
              <a:rPr lang="pt-BR" altLang="pt-BR" sz="2000" b="1" dirty="0"/>
              <a:t>preditores ou instrumento em estudo</a:t>
            </a:r>
            <a:r>
              <a:rPr lang="pt-BR" altLang="pt-BR" sz="2000" dirty="0"/>
              <a:t>)</a:t>
            </a:r>
          </a:p>
          <a:p>
            <a:pPr lvl="2">
              <a:lnSpc>
                <a:spcPct val="80000"/>
              </a:lnSpc>
            </a:pPr>
            <a:r>
              <a:rPr lang="pt-BR" altLang="pt-BR" sz="1800" dirty="0"/>
              <a:t>Particular preditor, escore já em uso (APACHE, EURO-score, Wells, ...) </a:t>
            </a:r>
          </a:p>
          <a:p>
            <a:pPr lvl="1">
              <a:lnSpc>
                <a:spcPct val="80000"/>
              </a:lnSpc>
            </a:pPr>
            <a:r>
              <a:rPr lang="pt-BR" altLang="pt-BR" sz="2000" dirty="0">
                <a:solidFill>
                  <a:schemeClr val="accent2"/>
                </a:solidFill>
              </a:rPr>
              <a:t>C</a:t>
            </a:r>
            <a:r>
              <a:rPr lang="pt-BR" altLang="pt-BR" sz="2000" dirty="0"/>
              <a:t>omparação </a:t>
            </a:r>
          </a:p>
          <a:p>
            <a:pPr lvl="2">
              <a:lnSpc>
                <a:spcPct val="80000"/>
              </a:lnSpc>
            </a:pPr>
            <a:r>
              <a:rPr lang="pt-BR" altLang="pt-BR" sz="1800" dirty="0"/>
              <a:t>Na maioria das vezes não faz sentido </a:t>
            </a:r>
          </a:p>
          <a:p>
            <a:pPr lvl="1">
              <a:lnSpc>
                <a:spcPct val="80000"/>
              </a:lnSpc>
            </a:pPr>
            <a:r>
              <a:rPr lang="pt-BR" altLang="pt-BR" sz="2000" dirty="0" err="1">
                <a:solidFill>
                  <a:schemeClr val="accent2"/>
                </a:solidFill>
              </a:rPr>
              <a:t>O</a:t>
            </a:r>
            <a:r>
              <a:rPr lang="pt-BR" altLang="pt-BR" sz="2000" dirty="0" err="1"/>
              <a:t>utcome</a:t>
            </a:r>
            <a:r>
              <a:rPr lang="pt-BR" altLang="pt-BR" sz="2000" dirty="0"/>
              <a:t> (</a:t>
            </a:r>
            <a:r>
              <a:rPr lang="pt-BR" altLang="pt-BR" sz="2000" b="1" dirty="0"/>
              <a:t>evento a ser previsto</a:t>
            </a:r>
            <a:r>
              <a:rPr lang="pt-BR" altLang="pt-BR" sz="2000" dirty="0"/>
              <a:t>) </a:t>
            </a:r>
          </a:p>
          <a:p>
            <a:pPr lvl="2">
              <a:lnSpc>
                <a:spcPct val="80000"/>
              </a:lnSpc>
            </a:pPr>
            <a:r>
              <a:rPr lang="pt-BR" altLang="pt-BR" sz="1800" dirty="0"/>
              <a:t>Tempo até o evento, contagem, contínuo, binário num tempo fixo, </a:t>
            </a:r>
            <a:r>
              <a:rPr lang="pt-BR" altLang="pt-BR" sz="1800" dirty="0" err="1"/>
              <a:t>etc</a:t>
            </a:r>
            <a:endParaRPr lang="pt-BR" altLang="pt-BR" sz="1800" dirty="0"/>
          </a:p>
          <a:p>
            <a:pPr lvl="1">
              <a:lnSpc>
                <a:spcPct val="80000"/>
              </a:lnSpc>
            </a:pPr>
            <a:r>
              <a:rPr lang="pt-BR" altLang="pt-BR" sz="2000" dirty="0" err="1">
                <a:solidFill>
                  <a:schemeClr val="accent2"/>
                </a:solidFill>
              </a:rPr>
              <a:t>S</a:t>
            </a:r>
            <a:r>
              <a:rPr lang="pt-BR" altLang="pt-BR" sz="2000" dirty="0" err="1"/>
              <a:t>tudy</a:t>
            </a:r>
            <a:r>
              <a:rPr lang="pt-BR" altLang="pt-BR" sz="2000" dirty="0"/>
              <a:t> design (</a:t>
            </a:r>
            <a:r>
              <a:rPr lang="pt-BR" altLang="pt-BR" sz="2000" b="1" dirty="0"/>
              <a:t>delineamento</a:t>
            </a:r>
            <a:r>
              <a:rPr lang="pt-BR" altLang="pt-BR" sz="2000" dirty="0"/>
              <a:t>)</a:t>
            </a:r>
          </a:p>
          <a:p>
            <a:pPr lvl="2">
              <a:lnSpc>
                <a:spcPct val="80000"/>
              </a:lnSpc>
            </a:pPr>
            <a:r>
              <a:rPr lang="pt-BR" altLang="pt-BR" sz="1800" dirty="0"/>
              <a:t>Casos-controle, Seguimento observacional, Ensaio clínicos.</a:t>
            </a:r>
          </a:p>
        </p:txBody>
      </p:sp>
      <p:sp>
        <p:nvSpPr>
          <p:cNvPr id="4" name="Espaço Reservado para Número de Slide 5">
            <a:extLst>
              <a:ext uri="{FF2B5EF4-FFF2-40B4-BE49-F238E27FC236}">
                <a16:creationId xmlns:a16="http://schemas.microsoft.com/office/drawing/2014/main" id="{DD9B98BC-6EB8-446B-A12C-DAB91E0980E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8FC9E9-C96A-49B4-9B6D-B74864C1055C}" type="slidenum">
              <a:rPr lang="pt-BR" altLang="pt-BR">
                <a:solidFill>
                  <a:srgbClr val="898989"/>
                </a:solidFill>
                <a:latin typeface="Calibri" panose="020F0502020204030204" pitchFamily="34" charset="0"/>
              </a:rPr>
              <a:pPr eaLnBrk="1" hangingPunct="1"/>
              <a:t>29</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3240196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ystematic Reviews in Health Care: Meta-Analysis in context (2001)">
            <a:extLst>
              <a:ext uri="{FF2B5EF4-FFF2-40B4-BE49-F238E27FC236}">
                <a16:creationId xmlns:a16="http://schemas.microsoft.com/office/drawing/2014/main" id="{9A2CCD8D-2288-4119-A6A8-7B51601EC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195" y="3789040"/>
            <a:ext cx="1876709"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p:cNvSpPr>
          <p:nvPr/>
        </p:nvSpPr>
        <p:spPr>
          <a:xfrm>
            <a:off x="457200" y="274638"/>
            <a:ext cx="8229600" cy="1143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pt-BR" altLang="en-US" dirty="0"/>
              <a:t>Fonte adicional</a:t>
            </a:r>
          </a:p>
        </p:txBody>
      </p:sp>
      <p:sp>
        <p:nvSpPr>
          <p:cNvPr id="3" name="Espaço Reservado para Número de Slide 2"/>
          <p:cNvSpPr>
            <a:spLocks noGrp="1"/>
          </p:cNvSpPr>
          <p:nvPr>
            <p:ph type="sldNum" sz="quarter" idx="12"/>
          </p:nvPr>
        </p:nvSpPr>
        <p:spPr/>
        <p:txBody>
          <a:bodyPr/>
          <a:lstStyle/>
          <a:p>
            <a:fld id="{73221AA8-E308-4181-816D-64BC82A6974A}" type="slidenum">
              <a:rPr lang="pt-BR" altLang="en-US" smtClean="0"/>
              <a:pPr/>
              <a:t>3</a:t>
            </a:fld>
            <a:endParaRPr lang="pt-BR" altLang="en-US"/>
          </a:p>
        </p:txBody>
      </p:sp>
      <p:pic>
        <p:nvPicPr>
          <p:cNvPr id="5" name="Imagem 4">
            <a:extLst>
              <a:ext uri="{FF2B5EF4-FFF2-40B4-BE49-F238E27FC236}">
                <a16:creationId xmlns:a16="http://schemas.microsoft.com/office/drawing/2014/main" id="{3C665EF2-D708-4814-94C1-2F0E447BF9EC}"/>
              </a:ext>
            </a:extLst>
          </p:cNvPr>
          <p:cNvPicPr>
            <a:picLocks noChangeAspect="1"/>
          </p:cNvPicPr>
          <p:nvPr/>
        </p:nvPicPr>
        <p:blipFill>
          <a:blip r:embed="rId3"/>
          <a:stretch>
            <a:fillRect/>
          </a:stretch>
        </p:blipFill>
        <p:spPr>
          <a:xfrm>
            <a:off x="251520" y="1083668"/>
            <a:ext cx="2499759" cy="3065412"/>
          </a:xfrm>
          <a:prstGeom prst="rect">
            <a:avLst/>
          </a:prstGeom>
        </p:spPr>
      </p:pic>
      <p:pic>
        <p:nvPicPr>
          <p:cNvPr id="8" name="Imagem 7">
            <a:extLst>
              <a:ext uri="{FF2B5EF4-FFF2-40B4-BE49-F238E27FC236}">
                <a16:creationId xmlns:a16="http://schemas.microsoft.com/office/drawing/2014/main" id="{5DC0C443-4A70-41CB-BACB-BEE2480572A9}"/>
              </a:ext>
            </a:extLst>
          </p:cNvPr>
          <p:cNvPicPr>
            <a:picLocks noChangeAspect="1"/>
          </p:cNvPicPr>
          <p:nvPr/>
        </p:nvPicPr>
        <p:blipFill rotWithShape="1">
          <a:blip r:embed="rId4"/>
          <a:srcRect l="10625" t="10895" r="32675"/>
          <a:stretch/>
        </p:blipFill>
        <p:spPr>
          <a:xfrm>
            <a:off x="3995936" y="1417638"/>
            <a:ext cx="5184576" cy="4583112"/>
          </a:xfrm>
          <a:prstGeom prst="rect">
            <a:avLst/>
          </a:prstGeom>
        </p:spPr>
      </p:pic>
    </p:spTree>
    <p:extLst>
      <p:ext uri="{BB962C8B-B14F-4D97-AF65-F5344CB8AC3E}">
        <p14:creationId xmlns:p14="http://schemas.microsoft.com/office/powerpoint/2010/main" val="38184717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4C42779-F19A-441A-B2FB-956EB0D283B6}"/>
              </a:ext>
            </a:extLst>
          </p:cNvPr>
          <p:cNvSpPr>
            <a:spLocks noGrp="1"/>
          </p:cNvSpPr>
          <p:nvPr>
            <p:ph type="title"/>
          </p:nvPr>
        </p:nvSpPr>
        <p:spPr/>
        <p:txBody>
          <a:bodyPr/>
          <a:lstStyle/>
          <a:p>
            <a:r>
              <a:rPr lang="pt-BR" altLang="pt-BR"/>
              <a:t>Pergunta</a:t>
            </a:r>
          </a:p>
        </p:txBody>
      </p:sp>
      <p:sp>
        <p:nvSpPr>
          <p:cNvPr id="23555" name="Rectangle 3">
            <a:extLst>
              <a:ext uri="{FF2B5EF4-FFF2-40B4-BE49-F238E27FC236}">
                <a16:creationId xmlns:a16="http://schemas.microsoft.com/office/drawing/2014/main" id="{18A52E66-A114-4EE5-9B6F-28DEFB00B7F7}"/>
              </a:ext>
            </a:extLst>
          </p:cNvPr>
          <p:cNvSpPr>
            <a:spLocks noGrp="1"/>
          </p:cNvSpPr>
          <p:nvPr>
            <p:ph idx="1"/>
          </p:nvPr>
        </p:nvSpPr>
        <p:spPr/>
        <p:txBody>
          <a:bodyPr/>
          <a:lstStyle/>
          <a:p>
            <a:r>
              <a:rPr lang="pt-BR" altLang="pt-BR" sz="2800" dirty="0">
                <a:solidFill>
                  <a:srgbClr val="FF0000"/>
                </a:solidFill>
              </a:rPr>
              <a:t>População</a:t>
            </a:r>
            <a:r>
              <a:rPr lang="pt-BR" altLang="pt-BR" sz="2800" dirty="0"/>
              <a:t>; </a:t>
            </a:r>
            <a:r>
              <a:rPr lang="pt-BR" altLang="pt-BR" sz="2800" dirty="0">
                <a:solidFill>
                  <a:srgbClr val="FFC000"/>
                </a:solidFill>
              </a:rPr>
              <a:t>Intervenção</a:t>
            </a:r>
            <a:r>
              <a:rPr lang="pt-BR" altLang="pt-BR" sz="2800" dirty="0"/>
              <a:t>; </a:t>
            </a:r>
            <a:r>
              <a:rPr lang="pt-BR" altLang="pt-BR" sz="2800" dirty="0">
                <a:solidFill>
                  <a:schemeClr val="tx2">
                    <a:lumMod val="60000"/>
                    <a:lumOff val="40000"/>
                  </a:schemeClr>
                </a:solidFill>
              </a:rPr>
              <a:t>Comparação</a:t>
            </a:r>
            <a:r>
              <a:rPr lang="pt-BR" altLang="pt-BR" sz="2800" dirty="0"/>
              <a:t>; </a:t>
            </a:r>
            <a:r>
              <a:rPr lang="pt-BR" altLang="pt-BR" sz="2800" dirty="0">
                <a:solidFill>
                  <a:srgbClr val="00B050"/>
                </a:solidFill>
              </a:rPr>
              <a:t>Desfecho</a:t>
            </a:r>
            <a:endParaRPr lang="pt-BR" altLang="pt-BR" dirty="0">
              <a:solidFill>
                <a:srgbClr val="00B050"/>
              </a:solidFill>
            </a:endParaRPr>
          </a:p>
          <a:p>
            <a:r>
              <a:rPr lang="pt-BR" altLang="pt-BR" dirty="0"/>
              <a:t>Exemplos de perguntas</a:t>
            </a:r>
          </a:p>
          <a:p>
            <a:pPr lvl="1"/>
            <a:r>
              <a:rPr lang="pt-BR" altLang="pt-BR" dirty="0"/>
              <a:t>O uso de </a:t>
            </a:r>
            <a:r>
              <a:rPr lang="pt-BR" altLang="pt-BR" dirty="0">
                <a:solidFill>
                  <a:srgbClr val="FFC000"/>
                </a:solidFill>
              </a:rPr>
              <a:t>agentes fibrinolíticos </a:t>
            </a:r>
            <a:r>
              <a:rPr lang="pt-BR" altLang="pt-BR" dirty="0"/>
              <a:t>reduz mais que </a:t>
            </a:r>
            <a:r>
              <a:rPr lang="pt-BR" altLang="pt-BR" dirty="0">
                <a:solidFill>
                  <a:srgbClr val="0070C0"/>
                </a:solidFill>
              </a:rPr>
              <a:t>cirurgia</a:t>
            </a:r>
            <a:r>
              <a:rPr lang="pt-BR" altLang="pt-BR" dirty="0"/>
              <a:t> a </a:t>
            </a:r>
            <a:r>
              <a:rPr lang="pt-BR" altLang="pt-BR" dirty="0">
                <a:solidFill>
                  <a:srgbClr val="00B050"/>
                </a:solidFill>
              </a:rPr>
              <a:t>mortalidade pós infarto do miocárdio</a:t>
            </a:r>
            <a:r>
              <a:rPr lang="pt-BR" altLang="pt-BR" dirty="0"/>
              <a:t>?</a:t>
            </a:r>
          </a:p>
          <a:p>
            <a:pPr lvl="1"/>
            <a:r>
              <a:rPr lang="pt-BR" altLang="pt-BR" dirty="0" err="1">
                <a:solidFill>
                  <a:srgbClr val="FFC000"/>
                </a:solidFill>
              </a:rPr>
              <a:t>Antigenemia</a:t>
            </a:r>
            <a:r>
              <a:rPr lang="pt-BR" altLang="pt-BR" dirty="0"/>
              <a:t> discrimina melhor </a:t>
            </a:r>
            <a:r>
              <a:rPr lang="pt-BR" altLang="pt-BR" dirty="0" err="1">
                <a:solidFill>
                  <a:srgbClr val="00B050"/>
                </a:solidFill>
              </a:rPr>
              <a:t>citomegalovirose</a:t>
            </a:r>
            <a:r>
              <a:rPr lang="pt-BR" altLang="pt-BR" dirty="0"/>
              <a:t> do que </a:t>
            </a:r>
            <a:r>
              <a:rPr lang="pt-BR" altLang="pt-BR" dirty="0">
                <a:solidFill>
                  <a:srgbClr val="0070C0"/>
                </a:solidFill>
              </a:rPr>
              <a:t>PCR</a:t>
            </a:r>
            <a:r>
              <a:rPr lang="pt-BR" altLang="pt-BR" dirty="0"/>
              <a:t> em </a:t>
            </a:r>
            <a:r>
              <a:rPr lang="pt-BR" altLang="pt-BR" dirty="0">
                <a:solidFill>
                  <a:srgbClr val="FF0000"/>
                </a:solidFill>
              </a:rPr>
              <a:t>pacientes transplantados</a:t>
            </a:r>
            <a:r>
              <a:rPr lang="pt-BR" altLang="pt-BR" dirty="0"/>
              <a:t>?</a:t>
            </a:r>
          </a:p>
          <a:p>
            <a:pPr lvl="1"/>
            <a:r>
              <a:rPr lang="pt-BR" altLang="pt-BR" dirty="0"/>
              <a:t>A </a:t>
            </a:r>
            <a:r>
              <a:rPr lang="pt-BR" altLang="pt-BR" dirty="0">
                <a:solidFill>
                  <a:srgbClr val="FFC000"/>
                </a:solidFill>
              </a:rPr>
              <a:t>vacina BCG </a:t>
            </a:r>
            <a:r>
              <a:rPr lang="pt-BR" altLang="pt-BR" dirty="0">
                <a:solidFill>
                  <a:srgbClr val="00B050"/>
                </a:solidFill>
              </a:rPr>
              <a:t>previne casos de tuberculose </a:t>
            </a:r>
            <a:r>
              <a:rPr lang="pt-BR" altLang="pt-BR" dirty="0"/>
              <a:t>em </a:t>
            </a:r>
            <a:r>
              <a:rPr lang="pt-BR" altLang="pt-BR" dirty="0">
                <a:solidFill>
                  <a:srgbClr val="FF0000"/>
                </a:solidFill>
              </a:rPr>
              <a:t>sujeitos com HIV</a:t>
            </a:r>
            <a:r>
              <a:rPr lang="pt-BR" altLang="pt-BR" dirty="0"/>
              <a:t>?</a:t>
            </a:r>
          </a:p>
          <a:p>
            <a:pPr lvl="1"/>
            <a:r>
              <a:rPr lang="pt-BR" altLang="pt-BR" dirty="0"/>
              <a:t>O uso de </a:t>
            </a:r>
            <a:r>
              <a:rPr lang="pt-BR" altLang="pt-BR" dirty="0">
                <a:solidFill>
                  <a:srgbClr val="FFC000"/>
                </a:solidFill>
              </a:rPr>
              <a:t>suplementos antioxidantes </a:t>
            </a:r>
            <a:r>
              <a:rPr lang="pt-BR" altLang="pt-BR" dirty="0"/>
              <a:t>reduz a </a:t>
            </a:r>
            <a:r>
              <a:rPr lang="pt-BR" altLang="pt-BR" dirty="0">
                <a:solidFill>
                  <a:srgbClr val="00B050"/>
                </a:solidFill>
              </a:rPr>
              <a:t>mortalidade geral</a:t>
            </a:r>
            <a:r>
              <a:rPr lang="pt-BR" altLang="pt-BR" dirty="0"/>
              <a:t> </a:t>
            </a:r>
            <a:r>
              <a:rPr lang="pt-BR" altLang="pt-BR" dirty="0">
                <a:solidFill>
                  <a:srgbClr val="FF0000"/>
                </a:solidFill>
              </a:rPr>
              <a:t>em idosos</a:t>
            </a:r>
            <a:r>
              <a:rPr lang="pt-BR" altLang="pt-BR" dirty="0"/>
              <a:t>?</a:t>
            </a:r>
          </a:p>
        </p:txBody>
      </p:sp>
      <p:sp>
        <p:nvSpPr>
          <p:cNvPr id="4" name="Espaço Reservado para Número de Slide 5">
            <a:extLst>
              <a:ext uri="{FF2B5EF4-FFF2-40B4-BE49-F238E27FC236}">
                <a16:creationId xmlns:a16="http://schemas.microsoft.com/office/drawing/2014/main" id="{ACD0164C-C4A4-45A5-A84D-5A2C4C81FAC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D05487-85EC-429C-9595-3A3D4486FF17}" type="slidenum">
              <a:rPr lang="pt-BR" altLang="pt-BR">
                <a:solidFill>
                  <a:srgbClr val="898989"/>
                </a:solidFill>
                <a:latin typeface="Calibri" panose="020F0502020204030204" pitchFamily="34" charset="0"/>
              </a:rPr>
              <a:pPr eaLnBrk="1" hangingPunct="1"/>
              <a:t>30</a:t>
            </a:fld>
            <a:endParaRPr lang="pt-BR" altLang="pt-BR" dirty="0">
              <a:solidFill>
                <a:srgbClr val="898989"/>
              </a:solidFill>
              <a:latin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848E577A-723D-4A4A-9D8B-2143FC6A0250}"/>
              </a:ext>
            </a:extLst>
          </p:cNvPr>
          <p:cNvSpPr>
            <a:spLocks noGrp="1"/>
          </p:cNvSpPr>
          <p:nvPr>
            <p:ph type="sldNum" sz="quarter" idx="12"/>
          </p:nvPr>
        </p:nvSpPr>
        <p:spPr/>
        <p:txBody>
          <a:bodyPr/>
          <a:lstStyle/>
          <a:p>
            <a:fld id="{444BD89A-2866-48B6-9663-A8FDA7AE603D}" type="slidenum">
              <a:rPr lang="pt-BR" altLang="pt-BR" smtClean="0"/>
              <a:pPr/>
              <a:t>31</a:t>
            </a:fld>
            <a:endParaRPr lang="pt-BR" altLang="pt-BR"/>
          </a:p>
        </p:txBody>
      </p:sp>
      <p:pic>
        <p:nvPicPr>
          <p:cNvPr id="6" name="Imagem 5">
            <a:extLst>
              <a:ext uri="{FF2B5EF4-FFF2-40B4-BE49-F238E27FC236}">
                <a16:creationId xmlns:a16="http://schemas.microsoft.com/office/drawing/2014/main" id="{9CD404AB-D59B-49E9-9397-AF611C8F9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190" y="0"/>
            <a:ext cx="6785620" cy="6858000"/>
          </a:xfrm>
          <a:prstGeom prst="rect">
            <a:avLst/>
          </a:prstGeom>
        </p:spPr>
      </p:pic>
    </p:spTree>
    <p:extLst>
      <p:ext uri="{BB962C8B-B14F-4D97-AF65-F5344CB8AC3E}">
        <p14:creationId xmlns:p14="http://schemas.microsoft.com/office/powerpoint/2010/main" val="3066427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8E0DD28-EC1C-4EAD-BDE4-12997ADA6F65}"/>
              </a:ext>
            </a:extLst>
          </p:cNvPr>
          <p:cNvSpPr>
            <a:spLocks noGrp="1"/>
          </p:cNvSpPr>
          <p:nvPr>
            <p:ph type="title"/>
          </p:nvPr>
        </p:nvSpPr>
        <p:spPr/>
        <p:txBody>
          <a:bodyPr/>
          <a:lstStyle/>
          <a:p>
            <a:r>
              <a:rPr lang="pt-BR" altLang="pt-BR"/>
              <a:t>Inclusão/exclusão</a:t>
            </a:r>
          </a:p>
        </p:txBody>
      </p:sp>
      <p:sp>
        <p:nvSpPr>
          <p:cNvPr id="24579" name="Rectangle 3">
            <a:extLst>
              <a:ext uri="{FF2B5EF4-FFF2-40B4-BE49-F238E27FC236}">
                <a16:creationId xmlns:a16="http://schemas.microsoft.com/office/drawing/2014/main" id="{6B2840AF-5FD3-47A3-BDE4-2452BDBDEA99}"/>
              </a:ext>
            </a:extLst>
          </p:cNvPr>
          <p:cNvSpPr>
            <a:spLocks noGrp="1"/>
          </p:cNvSpPr>
          <p:nvPr>
            <p:ph idx="1"/>
          </p:nvPr>
        </p:nvSpPr>
        <p:spPr/>
        <p:txBody>
          <a:bodyPr/>
          <a:lstStyle/>
          <a:p>
            <a:r>
              <a:rPr lang="pt-BR" altLang="pt-BR" dirty="0"/>
              <a:t>Critérios para inclusão e exclusão</a:t>
            </a:r>
          </a:p>
          <a:p>
            <a:pPr lvl="1"/>
            <a:r>
              <a:rPr lang="pt-BR" altLang="pt-BR" dirty="0"/>
              <a:t>O propósito é definir os limites da revisão.</a:t>
            </a:r>
          </a:p>
          <a:p>
            <a:pPr lvl="1"/>
            <a:r>
              <a:rPr lang="pt-BR" altLang="pt-BR" dirty="0"/>
              <a:t>Quando são muito restritivos, corre-se o risco de comprometer a generalização.</a:t>
            </a:r>
          </a:p>
          <a:p>
            <a:pPr lvl="1"/>
            <a:r>
              <a:rPr lang="pt-BR" altLang="pt-BR" dirty="0"/>
              <a:t>Quando muito amplos, pode haver dificuldade para comparar e sintetizar.</a:t>
            </a:r>
          </a:p>
          <a:p>
            <a:pPr lvl="1"/>
            <a:r>
              <a:rPr lang="pt-BR" altLang="pt-BR" dirty="0"/>
              <a:t>Baseia-se fortemente nos itens PICOS.</a:t>
            </a:r>
          </a:p>
        </p:txBody>
      </p:sp>
      <p:sp>
        <p:nvSpPr>
          <p:cNvPr id="4" name="Espaço Reservado para Número de Slide 5">
            <a:extLst>
              <a:ext uri="{FF2B5EF4-FFF2-40B4-BE49-F238E27FC236}">
                <a16:creationId xmlns:a16="http://schemas.microsoft.com/office/drawing/2014/main" id="{0520617C-2BC5-4FD4-A6C3-9125F454217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210D1C-547C-4847-9193-6DFCD0F560BC}" type="slidenum">
              <a:rPr lang="pt-BR" altLang="pt-BR">
                <a:solidFill>
                  <a:srgbClr val="898989"/>
                </a:solidFill>
                <a:latin typeface="Calibri" panose="020F0502020204030204" pitchFamily="34" charset="0"/>
              </a:rPr>
              <a:pPr eaLnBrk="1" hangingPunct="1"/>
              <a:t>32</a:t>
            </a:fld>
            <a:endParaRPr lang="pt-BR" altLang="pt-BR">
              <a:solidFill>
                <a:srgbClr val="898989"/>
              </a:solidFill>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1483EA5-7BA0-413F-8144-2F3F4E8452F7}"/>
              </a:ext>
            </a:extLst>
          </p:cNvPr>
          <p:cNvSpPr>
            <a:spLocks noGrp="1"/>
          </p:cNvSpPr>
          <p:nvPr>
            <p:ph type="title"/>
          </p:nvPr>
        </p:nvSpPr>
        <p:spPr/>
        <p:txBody>
          <a:bodyPr/>
          <a:lstStyle/>
          <a:p>
            <a:r>
              <a:rPr lang="pt-BR" altLang="pt-BR"/>
              <a:t>Estratégias de procura</a:t>
            </a:r>
          </a:p>
        </p:txBody>
      </p:sp>
      <p:sp>
        <p:nvSpPr>
          <p:cNvPr id="25603" name="Rectangle 3">
            <a:extLst>
              <a:ext uri="{FF2B5EF4-FFF2-40B4-BE49-F238E27FC236}">
                <a16:creationId xmlns:a16="http://schemas.microsoft.com/office/drawing/2014/main" id="{7E038494-9D18-4B60-87AF-64ED3854EA50}"/>
              </a:ext>
            </a:extLst>
          </p:cNvPr>
          <p:cNvSpPr>
            <a:spLocks noGrp="1"/>
          </p:cNvSpPr>
          <p:nvPr>
            <p:ph idx="1"/>
          </p:nvPr>
        </p:nvSpPr>
        <p:spPr/>
        <p:txBody>
          <a:bodyPr/>
          <a:lstStyle/>
          <a:p>
            <a:pPr>
              <a:lnSpc>
                <a:spcPct val="80000"/>
              </a:lnSpc>
            </a:pPr>
            <a:r>
              <a:rPr lang="pt-BR" altLang="pt-BR" sz="2400" dirty="0"/>
              <a:t>Estratégias</a:t>
            </a:r>
          </a:p>
          <a:p>
            <a:pPr lvl="1">
              <a:lnSpc>
                <a:spcPct val="80000"/>
              </a:lnSpc>
            </a:pPr>
            <a:r>
              <a:rPr lang="pt-BR" altLang="pt-BR" sz="2000" dirty="0"/>
              <a:t>Bases eletrônicas: </a:t>
            </a:r>
          </a:p>
          <a:p>
            <a:pPr lvl="2">
              <a:lnSpc>
                <a:spcPct val="80000"/>
              </a:lnSpc>
            </a:pPr>
            <a:r>
              <a:rPr lang="pt-BR" altLang="pt-BR" sz="1800" dirty="0"/>
              <a:t>Medline, Cochrane </a:t>
            </a:r>
            <a:r>
              <a:rPr lang="pt-BR" altLang="pt-BR" sz="1800" dirty="0" err="1"/>
              <a:t>Controlled</a:t>
            </a:r>
            <a:r>
              <a:rPr lang="pt-BR" altLang="pt-BR" sz="1800" dirty="0"/>
              <a:t> </a:t>
            </a:r>
            <a:r>
              <a:rPr lang="pt-BR" altLang="pt-BR" sz="1800" dirty="0" err="1"/>
              <a:t>Trials</a:t>
            </a:r>
            <a:r>
              <a:rPr lang="pt-BR" altLang="pt-BR" sz="1800" dirty="0"/>
              <a:t> </a:t>
            </a:r>
            <a:r>
              <a:rPr lang="pt-BR" altLang="pt-BR" sz="1800" dirty="0" err="1"/>
              <a:t>Register</a:t>
            </a:r>
            <a:r>
              <a:rPr lang="pt-BR" altLang="pt-BR" sz="1800" dirty="0"/>
              <a:t>, </a:t>
            </a:r>
            <a:r>
              <a:rPr lang="pt-BR" altLang="pt-BR" sz="1800" dirty="0" err="1"/>
              <a:t>ISIWeb</a:t>
            </a:r>
            <a:r>
              <a:rPr lang="pt-BR" altLang="pt-BR" sz="1800" dirty="0"/>
              <a:t>, </a:t>
            </a:r>
            <a:r>
              <a:rPr lang="pt-BR" altLang="pt-BR" sz="1800" dirty="0" err="1"/>
              <a:t>Lilacs</a:t>
            </a:r>
            <a:r>
              <a:rPr lang="pt-BR" altLang="pt-BR" sz="1800" dirty="0"/>
              <a:t>, Embase, CINAHL, SCOPUS, bases de estudos por especialidade (</a:t>
            </a:r>
            <a:r>
              <a:rPr lang="pt-BR" altLang="pt-BR" sz="1800" dirty="0" err="1"/>
              <a:t>PsycINFO</a:t>
            </a:r>
            <a:r>
              <a:rPr lang="pt-BR" altLang="pt-BR" sz="1800" dirty="0"/>
              <a:t>, </a:t>
            </a:r>
            <a:r>
              <a:rPr lang="pt-BR" altLang="pt-BR" sz="1800" dirty="0" err="1"/>
              <a:t>Pilots</a:t>
            </a:r>
            <a:r>
              <a:rPr lang="pt-BR" altLang="pt-BR" sz="1800" dirty="0"/>
              <a:t>), Google scholar etc.</a:t>
            </a:r>
          </a:p>
          <a:p>
            <a:pPr lvl="1">
              <a:lnSpc>
                <a:spcPct val="80000"/>
              </a:lnSpc>
            </a:pPr>
            <a:r>
              <a:rPr lang="pt-BR" altLang="pt-BR" sz="2000" dirty="0"/>
              <a:t>Referências bibliográficas de artigos.</a:t>
            </a:r>
          </a:p>
          <a:p>
            <a:pPr lvl="1">
              <a:lnSpc>
                <a:spcPct val="80000"/>
              </a:lnSpc>
            </a:pPr>
            <a:r>
              <a:rPr lang="pt-BR" altLang="pt-BR" sz="2000" dirty="0"/>
              <a:t>Especialistas.</a:t>
            </a:r>
          </a:p>
          <a:p>
            <a:pPr lvl="1">
              <a:lnSpc>
                <a:spcPct val="80000"/>
              </a:lnSpc>
            </a:pPr>
            <a:r>
              <a:rPr lang="pt-BR" altLang="pt-BR" sz="2000" dirty="0"/>
              <a:t>Busca manual.</a:t>
            </a:r>
          </a:p>
          <a:p>
            <a:pPr>
              <a:lnSpc>
                <a:spcPct val="80000"/>
              </a:lnSpc>
            </a:pPr>
            <a:r>
              <a:rPr lang="pt-BR" altLang="pt-BR" sz="2400" dirty="0"/>
              <a:t>Não restringir idioma</a:t>
            </a:r>
            <a:endParaRPr lang="pt-BR" altLang="pt-BR" sz="2400" b="1" dirty="0"/>
          </a:p>
          <a:p>
            <a:pPr>
              <a:lnSpc>
                <a:spcPct val="80000"/>
              </a:lnSpc>
            </a:pPr>
            <a:r>
              <a:rPr lang="pt-BR" altLang="pt-BR" sz="2400" dirty="0"/>
              <a:t>Literatura cinzenta (“</a:t>
            </a:r>
            <a:r>
              <a:rPr lang="pt-BR" altLang="pt-BR" sz="2400" dirty="0" err="1"/>
              <a:t>grey</a:t>
            </a:r>
            <a:r>
              <a:rPr lang="pt-BR" altLang="pt-BR" sz="2400" dirty="0"/>
              <a:t> </a:t>
            </a:r>
            <a:r>
              <a:rPr lang="pt-BR" altLang="pt-BR" sz="2400" dirty="0" err="1"/>
              <a:t>literature</a:t>
            </a:r>
            <a:r>
              <a:rPr lang="pt-BR" altLang="pt-BR" sz="2400" dirty="0"/>
              <a:t>”)</a:t>
            </a:r>
          </a:p>
          <a:p>
            <a:pPr lvl="1">
              <a:lnSpc>
                <a:spcPct val="80000"/>
              </a:lnSpc>
            </a:pPr>
            <a:r>
              <a:rPr lang="pt-BR" altLang="pt-BR" sz="2000" dirty="0"/>
              <a:t>Material de identificação mais difícil, pois a intenção inicial não é a publicação (</a:t>
            </a:r>
            <a:r>
              <a:rPr lang="pt-BR" altLang="pt-BR" sz="1800" dirty="0"/>
              <a:t>brochuras e monografias de fabricantes, material de governos, academia, patentes com propriedade intelectual, preservado em repositórios institucionais</a:t>
            </a:r>
            <a:r>
              <a:rPr lang="pt-BR" altLang="pt-BR" sz="2000" dirty="0"/>
              <a:t>)</a:t>
            </a:r>
          </a:p>
          <a:p>
            <a:pPr lvl="1">
              <a:lnSpc>
                <a:spcPct val="80000"/>
              </a:lnSpc>
            </a:pPr>
            <a:r>
              <a:rPr lang="pt-BR" altLang="pt-BR" sz="2000" dirty="0"/>
              <a:t>Bases (e.g.): http://www.opengrey.eu/</a:t>
            </a:r>
          </a:p>
          <a:p>
            <a:pPr lvl="1">
              <a:lnSpc>
                <a:spcPct val="80000"/>
              </a:lnSpc>
            </a:pPr>
            <a:r>
              <a:rPr lang="pt-BR" altLang="pt-BR" sz="2000" dirty="0"/>
              <a:t>Banco de teses (CAPES, DART-</a:t>
            </a:r>
            <a:r>
              <a:rPr lang="pt-BR" altLang="pt-BR" sz="2000" dirty="0" err="1"/>
              <a:t>Europe</a:t>
            </a:r>
            <a:r>
              <a:rPr lang="pt-BR" altLang="pt-BR" sz="2000" dirty="0"/>
              <a:t> E-</a:t>
            </a:r>
            <a:r>
              <a:rPr lang="pt-BR" altLang="pt-BR" sz="2000" dirty="0" err="1"/>
              <a:t>theses</a:t>
            </a:r>
            <a:r>
              <a:rPr lang="pt-BR" altLang="pt-BR" sz="2000" dirty="0"/>
              <a:t> Portal,  </a:t>
            </a:r>
            <a:r>
              <a:rPr lang="pt-BR" sz="2000" dirty="0">
                <a:hlinkClick r:id="rId2"/>
              </a:rPr>
              <a:t>https://libguides.library.cityu.edu.hk/thes/websites</a:t>
            </a:r>
            <a:r>
              <a:rPr lang="pt-BR" sz="2000" dirty="0"/>
              <a:t>)</a:t>
            </a:r>
            <a:endParaRPr lang="pt-BR" altLang="pt-BR" sz="2000" dirty="0"/>
          </a:p>
        </p:txBody>
      </p:sp>
      <p:sp>
        <p:nvSpPr>
          <p:cNvPr id="4" name="Espaço Reservado para Número de Slide 5">
            <a:extLst>
              <a:ext uri="{FF2B5EF4-FFF2-40B4-BE49-F238E27FC236}">
                <a16:creationId xmlns:a16="http://schemas.microsoft.com/office/drawing/2014/main" id="{9EFAF3C7-8849-4DAF-AA09-60D89745DCA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D1D2A62-7500-47FC-A04D-0F1D340CC707}" type="slidenum">
              <a:rPr lang="pt-BR" altLang="pt-BR">
                <a:solidFill>
                  <a:srgbClr val="898989"/>
                </a:solidFill>
                <a:latin typeface="Calibri" panose="020F0502020204030204" pitchFamily="34" charset="0"/>
              </a:rPr>
              <a:pPr eaLnBrk="1" hangingPunct="1"/>
              <a:t>33</a:t>
            </a:fld>
            <a:endParaRPr lang="pt-BR" altLang="pt-BR" dirty="0">
              <a:solidFill>
                <a:srgbClr val="898989"/>
              </a:solidFill>
              <a:latin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2ACB807-30CA-4651-9F71-98CE229E16A5}"/>
              </a:ext>
            </a:extLst>
          </p:cNvPr>
          <p:cNvSpPr>
            <a:spLocks noGrp="1"/>
          </p:cNvSpPr>
          <p:nvPr>
            <p:ph type="title"/>
          </p:nvPr>
        </p:nvSpPr>
        <p:spPr/>
        <p:txBody>
          <a:bodyPr/>
          <a:lstStyle/>
          <a:p>
            <a:r>
              <a:rPr lang="pt-BR" altLang="pt-BR"/>
              <a:t>Estratégias de procura</a:t>
            </a:r>
          </a:p>
        </p:txBody>
      </p:sp>
      <p:sp>
        <p:nvSpPr>
          <p:cNvPr id="26627" name="Rectangle 3">
            <a:extLst>
              <a:ext uri="{FF2B5EF4-FFF2-40B4-BE49-F238E27FC236}">
                <a16:creationId xmlns:a16="http://schemas.microsoft.com/office/drawing/2014/main" id="{6AA6BCB8-00D8-4E6D-9B07-69878B7902D1}"/>
              </a:ext>
            </a:extLst>
          </p:cNvPr>
          <p:cNvSpPr>
            <a:spLocks noGrp="1"/>
          </p:cNvSpPr>
          <p:nvPr>
            <p:ph idx="1"/>
          </p:nvPr>
        </p:nvSpPr>
        <p:spPr/>
        <p:txBody>
          <a:bodyPr/>
          <a:lstStyle/>
          <a:p>
            <a:pPr>
              <a:lnSpc>
                <a:spcPct val="80000"/>
              </a:lnSpc>
            </a:pPr>
            <a:r>
              <a:rPr lang="pt-BR" altLang="pt-BR" sz="2800" dirty="0"/>
              <a:t>Exemplos de bases de pesquisas</a:t>
            </a:r>
          </a:p>
          <a:p>
            <a:pPr lvl="1">
              <a:lnSpc>
                <a:spcPct val="80000"/>
              </a:lnSpc>
            </a:pPr>
            <a:r>
              <a:rPr lang="pt-BR" altLang="pt-BR" sz="2400" dirty="0"/>
              <a:t>REBEC - </a:t>
            </a:r>
            <a:r>
              <a:rPr lang="pt-BR" sz="1800" dirty="0">
                <a:hlinkClick r:id="rId2"/>
              </a:rPr>
              <a:t>http://www.ensaiosclinicos.gov.br/</a:t>
            </a:r>
            <a:r>
              <a:rPr lang="pt-BR" altLang="pt-BR" sz="1800" dirty="0"/>
              <a:t> </a:t>
            </a:r>
          </a:p>
          <a:p>
            <a:pPr lvl="1">
              <a:lnSpc>
                <a:spcPct val="80000"/>
              </a:lnSpc>
            </a:pPr>
            <a:r>
              <a:rPr lang="pt-BR" altLang="pt-BR" sz="2400" dirty="0"/>
              <a:t>FDA – </a:t>
            </a:r>
            <a:r>
              <a:rPr lang="pt-BR" sz="1200" dirty="0">
                <a:hlinkClick r:id="rId3"/>
              </a:rPr>
              <a:t>https://www.fda.gov/drugs/development-approval-process-drugs/drug-approvals-and-databases</a:t>
            </a:r>
            <a:r>
              <a:rPr lang="pt-BR" altLang="pt-BR" sz="2400" dirty="0"/>
              <a:t> </a:t>
            </a:r>
          </a:p>
          <a:p>
            <a:pPr lvl="1">
              <a:lnSpc>
                <a:spcPct val="80000"/>
              </a:lnSpc>
            </a:pPr>
            <a:r>
              <a:rPr lang="pt-BR" altLang="pt-BR" sz="2400" dirty="0" err="1"/>
              <a:t>Current</a:t>
            </a:r>
            <a:r>
              <a:rPr lang="pt-BR" altLang="pt-BR" sz="2400" dirty="0"/>
              <a:t> </a:t>
            </a:r>
            <a:r>
              <a:rPr lang="pt-BR" altLang="pt-BR" sz="2400" dirty="0" err="1"/>
              <a:t>controlled</a:t>
            </a:r>
            <a:r>
              <a:rPr lang="pt-BR" altLang="pt-BR" sz="2400" dirty="0"/>
              <a:t> </a:t>
            </a:r>
            <a:r>
              <a:rPr lang="pt-BR" altLang="pt-BR" sz="2400" dirty="0" err="1"/>
              <a:t>clinical</a:t>
            </a:r>
            <a:r>
              <a:rPr lang="pt-BR" altLang="pt-BR" sz="2400" dirty="0"/>
              <a:t> </a:t>
            </a:r>
            <a:r>
              <a:rPr lang="pt-BR" altLang="pt-BR" sz="2400" dirty="0" err="1"/>
              <a:t>trails</a:t>
            </a:r>
            <a:r>
              <a:rPr lang="pt-BR" altLang="pt-BR" sz="2400" dirty="0"/>
              <a:t>: </a:t>
            </a:r>
            <a:r>
              <a:rPr lang="pt-BR" sz="1800" dirty="0">
                <a:hlinkClick r:id="rId4"/>
              </a:rPr>
              <a:t>http://www.isrctn.com/</a:t>
            </a:r>
            <a:r>
              <a:rPr lang="pt-BR" altLang="pt-BR" sz="2400" dirty="0"/>
              <a:t> </a:t>
            </a:r>
          </a:p>
          <a:p>
            <a:pPr lvl="1">
              <a:lnSpc>
                <a:spcPct val="80000"/>
              </a:lnSpc>
            </a:pPr>
            <a:r>
              <a:rPr lang="pt-BR" altLang="pt-BR" sz="2400" dirty="0" err="1"/>
              <a:t>Clinical</a:t>
            </a:r>
            <a:r>
              <a:rPr lang="pt-BR" altLang="pt-BR" sz="2400" dirty="0"/>
              <a:t> </a:t>
            </a:r>
            <a:r>
              <a:rPr lang="pt-BR" altLang="pt-BR" sz="2400" dirty="0" err="1"/>
              <a:t>Trials</a:t>
            </a:r>
            <a:r>
              <a:rPr lang="pt-BR" altLang="pt-BR" sz="2400" dirty="0"/>
              <a:t>:  </a:t>
            </a:r>
            <a:r>
              <a:rPr lang="pt-BR" sz="1800" dirty="0">
                <a:hlinkClick r:id="rId5"/>
              </a:rPr>
              <a:t>https://www.clinicaltrials.gov/</a:t>
            </a:r>
            <a:endParaRPr lang="pt-BR" sz="1800" dirty="0"/>
          </a:p>
          <a:p>
            <a:pPr lvl="1">
              <a:lnSpc>
                <a:spcPct val="80000"/>
              </a:lnSpc>
            </a:pPr>
            <a:r>
              <a:rPr lang="pt-BR" altLang="pt-BR" sz="2400" dirty="0"/>
              <a:t>Center </a:t>
            </a:r>
            <a:r>
              <a:rPr lang="pt-BR" altLang="pt-BR" sz="2400" dirty="0" err="1"/>
              <a:t>Watch</a:t>
            </a:r>
            <a:r>
              <a:rPr lang="pt-BR" altLang="pt-BR" sz="2400" dirty="0"/>
              <a:t>: </a:t>
            </a:r>
            <a:r>
              <a:rPr lang="pt-BR" altLang="pt-BR" sz="1800" dirty="0">
                <a:hlinkClick r:id="rId6"/>
              </a:rPr>
              <a:t>www.centerwatch.com</a:t>
            </a:r>
            <a:r>
              <a:rPr lang="pt-BR" altLang="pt-BR" sz="2400" dirty="0"/>
              <a:t> </a:t>
            </a:r>
          </a:p>
          <a:p>
            <a:pPr lvl="1">
              <a:lnSpc>
                <a:spcPct val="80000"/>
              </a:lnSpc>
            </a:pPr>
            <a:r>
              <a:rPr lang="pt-BR" altLang="pt-BR" sz="2400" dirty="0"/>
              <a:t> </a:t>
            </a:r>
            <a:r>
              <a:rPr lang="pt-BR" altLang="pt-BR" sz="2400" dirty="0" err="1"/>
              <a:t>Trials</a:t>
            </a:r>
            <a:r>
              <a:rPr lang="pt-BR" altLang="pt-BR" sz="2400" dirty="0"/>
              <a:t> Central:  </a:t>
            </a:r>
            <a:r>
              <a:rPr lang="pt-BR" altLang="pt-BR" sz="1800" dirty="0">
                <a:hlinkClick r:id="rId7"/>
              </a:rPr>
              <a:t>www.trialscentral.org</a:t>
            </a:r>
            <a:r>
              <a:rPr lang="pt-BR" altLang="pt-BR" sz="1800" dirty="0"/>
              <a:t> </a:t>
            </a:r>
            <a:endParaRPr lang="pt-BR" altLang="pt-BR" sz="2400" dirty="0"/>
          </a:p>
          <a:p>
            <a:pPr lvl="1">
              <a:lnSpc>
                <a:spcPct val="80000"/>
              </a:lnSpc>
            </a:pPr>
            <a:r>
              <a:rPr lang="pt-BR" altLang="pt-BR" sz="2400" dirty="0"/>
              <a:t> </a:t>
            </a:r>
            <a:r>
              <a:rPr lang="pt-BR" altLang="pt-BR" sz="2400" dirty="0" err="1"/>
              <a:t>National</a:t>
            </a:r>
            <a:r>
              <a:rPr lang="pt-BR" altLang="pt-BR" sz="2400" dirty="0"/>
              <a:t> </a:t>
            </a:r>
            <a:r>
              <a:rPr lang="pt-BR" altLang="pt-BR" sz="2400" dirty="0" err="1"/>
              <a:t>Cancer</a:t>
            </a:r>
            <a:r>
              <a:rPr lang="pt-BR" altLang="pt-BR" sz="2400" dirty="0"/>
              <a:t> </a:t>
            </a:r>
            <a:r>
              <a:rPr lang="pt-BR" altLang="pt-BR" sz="2400" dirty="0" err="1"/>
              <a:t>Institute</a:t>
            </a:r>
            <a:r>
              <a:rPr lang="pt-BR" altLang="pt-BR" sz="2400" dirty="0"/>
              <a:t>: </a:t>
            </a:r>
            <a:r>
              <a:rPr lang="pt-BR" altLang="pt-BR" sz="1800" dirty="0">
                <a:hlinkClick r:id="rId8"/>
              </a:rPr>
              <a:t>www.cancer.gov/clinicaltrials</a:t>
            </a:r>
            <a:r>
              <a:rPr lang="pt-BR" altLang="pt-BR" sz="1800" dirty="0"/>
              <a:t> </a:t>
            </a:r>
            <a:endParaRPr lang="pt-BR" altLang="pt-BR" sz="2400" dirty="0"/>
          </a:p>
          <a:p>
            <a:pPr lvl="1">
              <a:lnSpc>
                <a:spcPct val="80000"/>
              </a:lnSpc>
            </a:pPr>
            <a:r>
              <a:rPr lang="pt-BR" altLang="pt-BR" sz="2400" dirty="0"/>
              <a:t> NIHR </a:t>
            </a:r>
            <a:r>
              <a:rPr lang="pt-BR" altLang="pt-BR" sz="2400" dirty="0" err="1"/>
              <a:t>Clinical</a:t>
            </a:r>
            <a:r>
              <a:rPr lang="pt-BR" altLang="pt-BR" sz="2400" dirty="0"/>
              <a:t> </a:t>
            </a:r>
            <a:r>
              <a:rPr lang="pt-BR" altLang="pt-BR" sz="2400" dirty="0" err="1"/>
              <a:t>Research</a:t>
            </a:r>
            <a:r>
              <a:rPr lang="pt-BR" altLang="pt-BR" sz="2400" dirty="0"/>
              <a:t> Network:  </a:t>
            </a:r>
            <a:r>
              <a:rPr lang="pt-BR" altLang="pt-BR" sz="1800" dirty="0">
                <a:hlinkClick r:id="rId9"/>
              </a:rPr>
              <a:t>http://www.crncc.nihr.ac.uk</a:t>
            </a:r>
            <a:endParaRPr lang="pt-BR" altLang="pt-BR" sz="1800" dirty="0"/>
          </a:p>
          <a:p>
            <a:pPr lvl="1">
              <a:lnSpc>
                <a:spcPct val="80000"/>
              </a:lnSpc>
            </a:pPr>
            <a:r>
              <a:rPr lang="pt-BR" altLang="pt-BR" sz="2400" b="1" dirty="0"/>
              <a:t>WHO </a:t>
            </a:r>
            <a:r>
              <a:rPr lang="pt-BR" altLang="pt-BR" sz="2400" b="1" dirty="0" err="1"/>
              <a:t>International</a:t>
            </a:r>
            <a:r>
              <a:rPr lang="pt-BR" altLang="pt-BR" sz="2400" b="1" dirty="0"/>
              <a:t> </a:t>
            </a:r>
            <a:r>
              <a:rPr lang="pt-BR" altLang="pt-BR" sz="2400" b="1" dirty="0" err="1"/>
              <a:t>Clinical</a:t>
            </a:r>
            <a:r>
              <a:rPr lang="pt-BR" altLang="pt-BR" sz="2400" b="1" dirty="0"/>
              <a:t> </a:t>
            </a:r>
            <a:r>
              <a:rPr lang="pt-BR" altLang="pt-BR" sz="2400" b="1" dirty="0" err="1"/>
              <a:t>Trials</a:t>
            </a:r>
            <a:r>
              <a:rPr lang="pt-BR" altLang="pt-BR" sz="2400" b="1" dirty="0"/>
              <a:t> Registry Platform (ICTRP): </a:t>
            </a:r>
            <a:r>
              <a:rPr lang="pt-BR" altLang="pt-BR" sz="2400" b="1" dirty="0">
                <a:hlinkClick r:id="rId10"/>
              </a:rPr>
              <a:t>http://www.who.int/ictrp/en/</a:t>
            </a:r>
            <a:r>
              <a:rPr lang="pt-BR" altLang="pt-BR" sz="2400" b="1" dirty="0"/>
              <a:t> </a:t>
            </a:r>
          </a:p>
        </p:txBody>
      </p:sp>
      <p:sp>
        <p:nvSpPr>
          <p:cNvPr id="4" name="Espaço Reservado para Número de Slide 5">
            <a:extLst>
              <a:ext uri="{FF2B5EF4-FFF2-40B4-BE49-F238E27FC236}">
                <a16:creationId xmlns:a16="http://schemas.microsoft.com/office/drawing/2014/main" id="{0F5C7B4A-6DF3-44F0-B36D-825686C83EB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4D2EE4-4C8C-4B63-8D66-2027687B7A81}" type="slidenum">
              <a:rPr lang="pt-BR" altLang="pt-BR">
                <a:solidFill>
                  <a:srgbClr val="898989"/>
                </a:solidFill>
                <a:latin typeface="Calibri" panose="020F0502020204030204" pitchFamily="34" charset="0"/>
              </a:rPr>
              <a:pPr eaLnBrk="1" hangingPunct="1"/>
              <a:t>34</a:t>
            </a:fld>
            <a:endParaRPr lang="pt-BR" altLang="pt-BR">
              <a:solidFill>
                <a:srgbClr val="898989"/>
              </a:solidFill>
              <a:latin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2ACB807-30CA-4651-9F71-98CE229E16A5}"/>
              </a:ext>
            </a:extLst>
          </p:cNvPr>
          <p:cNvSpPr>
            <a:spLocks noGrp="1"/>
          </p:cNvSpPr>
          <p:nvPr>
            <p:ph type="title"/>
          </p:nvPr>
        </p:nvSpPr>
        <p:spPr/>
        <p:txBody>
          <a:bodyPr/>
          <a:lstStyle/>
          <a:p>
            <a:r>
              <a:rPr lang="pt-BR" altLang="pt-BR"/>
              <a:t>Estratégias de procura</a:t>
            </a:r>
          </a:p>
        </p:txBody>
      </p:sp>
      <p:sp>
        <p:nvSpPr>
          <p:cNvPr id="26627" name="Rectangle 3">
            <a:extLst>
              <a:ext uri="{FF2B5EF4-FFF2-40B4-BE49-F238E27FC236}">
                <a16:creationId xmlns:a16="http://schemas.microsoft.com/office/drawing/2014/main" id="{6AA6BCB8-00D8-4E6D-9B07-69878B7902D1}"/>
              </a:ext>
            </a:extLst>
          </p:cNvPr>
          <p:cNvSpPr>
            <a:spLocks noGrp="1"/>
          </p:cNvSpPr>
          <p:nvPr>
            <p:ph idx="1"/>
          </p:nvPr>
        </p:nvSpPr>
        <p:spPr/>
        <p:txBody>
          <a:bodyPr/>
          <a:lstStyle/>
          <a:p>
            <a:pPr>
              <a:lnSpc>
                <a:spcPct val="80000"/>
              </a:lnSpc>
            </a:pPr>
            <a:r>
              <a:rPr lang="pt-BR" altLang="pt-BR" sz="2800" dirty="0"/>
              <a:t>Exemplo de estratégia de procura</a:t>
            </a:r>
          </a:p>
          <a:p>
            <a:pPr lvl="1">
              <a:lnSpc>
                <a:spcPct val="80000"/>
              </a:lnSpc>
            </a:pPr>
            <a:r>
              <a:rPr lang="pt-BR" altLang="pt-BR" sz="2400" dirty="0"/>
              <a:t>“</a:t>
            </a:r>
            <a:r>
              <a:rPr lang="pt-BR" altLang="pt-BR" sz="2400" dirty="0" err="1"/>
              <a:t>PubMed</a:t>
            </a:r>
            <a:r>
              <a:rPr lang="pt-BR" altLang="pt-BR" sz="2400" dirty="0"/>
              <a:t> </a:t>
            </a:r>
            <a:r>
              <a:rPr lang="pt-BR" altLang="pt-BR" sz="2400" dirty="0" err="1"/>
              <a:t>Clinical</a:t>
            </a:r>
            <a:r>
              <a:rPr lang="pt-BR" altLang="pt-BR" sz="2400" dirty="0"/>
              <a:t> queries” - </a:t>
            </a:r>
            <a:r>
              <a:rPr lang="pt-BR" sz="1400" dirty="0">
                <a:hlinkClick r:id="rId2"/>
              </a:rPr>
              <a:t>https://www.ncbi.nlm.nih.gov/pubmed/clinical/</a:t>
            </a:r>
            <a:endParaRPr lang="pt-BR" altLang="pt-BR" sz="2400" dirty="0"/>
          </a:p>
          <a:p>
            <a:pPr lvl="1">
              <a:lnSpc>
                <a:spcPct val="80000"/>
              </a:lnSpc>
            </a:pPr>
            <a:r>
              <a:rPr lang="pt-BR" altLang="pt-BR" sz="2400" dirty="0">
                <a:solidFill>
                  <a:srgbClr val="FF0000"/>
                </a:solidFill>
              </a:rPr>
              <a:t>População</a:t>
            </a:r>
            <a:r>
              <a:rPr lang="pt-BR" altLang="pt-BR" sz="2400" dirty="0"/>
              <a:t>; </a:t>
            </a:r>
            <a:r>
              <a:rPr lang="pt-BR" altLang="pt-BR" sz="2400" dirty="0">
                <a:solidFill>
                  <a:srgbClr val="FFC000"/>
                </a:solidFill>
              </a:rPr>
              <a:t>Intervenção</a:t>
            </a:r>
            <a:r>
              <a:rPr lang="pt-BR" altLang="pt-BR" sz="2400" dirty="0"/>
              <a:t>; </a:t>
            </a:r>
            <a:r>
              <a:rPr lang="pt-BR" altLang="pt-BR" sz="2400" dirty="0">
                <a:solidFill>
                  <a:schemeClr val="tx2">
                    <a:lumMod val="60000"/>
                    <a:lumOff val="40000"/>
                  </a:schemeClr>
                </a:solidFill>
              </a:rPr>
              <a:t>Comparação</a:t>
            </a:r>
            <a:r>
              <a:rPr lang="pt-BR" altLang="pt-BR" sz="2400" dirty="0"/>
              <a:t>; </a:t>
            </a:r>
            <a:r>
              <a:rPr lang="pt-BR" altLang="pt-BR" sz="2400" dirty="0">
                <a:solidFill>
                  <a:srgbClr val="00B050"/>
                </a:solidFill>
              </a:rPr>
              <a:t>Desfecho</a:t>
            </a:r>
            <a:r>
              <a:rPr lang="pt-BR" altLang="pt-BR" sz="2400" dirty="0"/>
              <a:t>; </a:t>
            </a:r>
            <a:r>
              <a:rPr lang="pt-BR" altLang="pt-BR" sz="2400" i="1" dirty="0" err="1">
                <a:solidFill>
                  <a:srgbClr val="7030A0"/>
                </a:solidFill>
              </a:rPr>
              <a:t>Study</a:t>
            </a:r>
            <a:r>
              <a:rPr lang="pt-BR" altLang="pt-BR" sz="2400" i="1" dirty="0">
                <a:solidFill>
                  <a:srgbClr val="7030A0"/>
                </a:solidFill>
              </a:rPr>
              <a:t> Design (tipo/delineamento de estudo)</a:t>
            </a:r>
          </a:p>
          <a:p>
            <a:pPr lvl="1">
              <a:lnSpc>
                <a:spcPct val="80000"/>
              </a:lnSpc>
            </a:pPr>
            <a:r>
              <a:rPr lang="pt-BR" altLang="pt-BR" sz="2400" dirty="0">
                <a:solidFill>
                  <a:srgbClr val="FF0000"/>
                </a:solidFill>
              </a:rPr>
              <a:t>Condição</a:t>
            </a:r>
            <a:r>
              <a:rPr lang="pt-BR" altLang="pt-BR" sz="2400" dirty="0"/>
              <a:t>; </a:t>
            </a:r>
            <a:r>
              <a:rPr lang="pt-BR" altLang="pt-BR" sz="2400" dirty="0">
                <a:solidFill>
                  <a:srgbClr val="FFC000"/>
                </a:solidFill>
              </a:rPr>
              <a:t>Teste em estudo</a:t>
            </a:r>
            <a:r>
              <a:rPr lang="pt-BR" altLang="pt-BR" sz="2400" dirty="0"/>
              <a:t>; </a:t>
            </a:r>
            <a:r>
              <a:rPr lang="pt-BR" altLang="pt-BR" sz="2400" dirty="0">
                <a:solidFill>
                  <a:schemeClr val="tx2">
                    <a:lumMod val="60000"/>
                    <a:lumOff val="40000"/>
                  </a:schemeClr>
                </a:solidFill>
              </a:rPr>
              <a:t>Teste alternativo</a:t>
            </a:r>
            <a:r>
              <a:rPr lang="pt-BR" altLang="pt-BR" sz="2400" dirty="0"/>
              <a:t>; </a:t>
            </a:r>
            <a:r>
              <a:rPr lang="pt-BR" altLang="pt-BR" sz="2400" dirty="0">
                <a:solidFill>
                  <a:srgbClr val="00B050"/>
                </a:solidFill>
              </a:rPr>
              <a:t>Referência</a:t>
            </a:r>
            <a:r>
              <a:rPr lang="pt-BR" altLang="pt-BR" sz="2400" dirty="0"/>
              <a:t>; </a:t>
            </a:r>
            <a:r>
              <a:rPr lang="pt-BR" altLang="pt-BR" sz="2400" i="1" dirty="0" err="1">
                <a:solidFill>
                  <a:srgbClr val="7030A0"/>
                </a:solidFill>
              </a:rPr>
              <a:t>Study</a:t>
            </a:r>
            <a:r>
              <a:rPr lang="pt-BR" altLang="pt-BR" sz="2400" i="1" dirty="0">
                <a:solidFill>
                  <a:srgbClr val="7030A0"/>
                </a:solidFill>
              </a:rPr>
              <a:t> Design (tipo/delineamento de estudo)</a:t>
            </a:r>
          </a:p>
          <a:p>
            <a:pPr marL="0" indent="0" algn="ctr">
              <a:lnSpc>
                <a:spcPct val="80000"/>
              </a:lnSpc>
              <a:buNone/>
            </a:pPr>
            <a:endParaRPr lang="en-US" sz="2000" dirty="0"/>
          </a:p>
          <a:p>
            <a:pPr marL="0" indent="0" algn="ctr">
              <a:lnSpc>
                <a:spcPct val="80000"/>
              </a:lnSpc>
              <a:buNone/>
            </a:pPr>
            <a:r>
              <a:rPr lang="en-US" sz="2000" dirty="0"/>
              <a:t>(“</a:t>
            </a:r>
            <a:r>
              <a:rPr lang="en-US" sz="2000" dirty="0">
                <a:solidFill>
                  <a:srgbClr val="FF0000"/>
                </a:solidFill>
              </a:rPr>
              <a:t>Chagas Disease”[</a:t>
            </a:r>
            <a:r>
              <a:rPr lang="en-US" sz="2000" dirty="0" err="1">
                <a:solidFill>
                  <a:srgbClr val="FF0000"/>
                </a:solidFill>
              </a:rPr>
              <a:t>MeSH</a:t>
            </a:r>
            <a:r>
              <a:rPr lang="en-US" sz="2000" dirty="0">
                <a:solidFill>
                  <a:srgbClr val="FF0000"/>
                </a:solidFill>
              </a:rPr>
              <a:t>] OR “Trypanosoma cruzi”[</a:t>
            </a:r>
            <a:r>
              <a:rPr lang="en-US" sz="2000" dirty="0" err="1">
                <a:solidFill>
                  <a:srgbClr val="FF0000"/>
                </a:solidFill>
              </a:rPr>
              <a:t>MeSH</a:t>
            </a:r>
            <a:r>
              <a:rPr lang="en-US" sz="2000" dirty="0">
                <a:solidFill>
                  <a:srgbClr val="FF0000"/>
                </a:solidFill>
              </a:rPr>
              <a:t>]</a:t>
            </a:r>
            <a:r>
              <a:rPr lang="en-US" sz="2000" dirty="0"/>
              <a:t>) AND (</a:t>
            </a:r>
            <a:r>
              <a:rPr lang="en-US" sz="2000" dirty="0">
                <a:solidFill>
                  <a:srgbClr val="FFC000"/>
                </a:solidFill>
              </a:rPr>
              <a:t>ELISA OR </a:t>
            </a:r>
            <a:r>
              <a:rPr lang="en-US" sz="2000" dirty="0"/>
              <a:t>(</a:t>
            </a:r>
            <a:r>
              <a:rPr lang="en-US" sz="2000" dirty="0">
                <a:solidFill>
                  <a:srgbClr val="FFC000"/>
                </a:solidFill>
              </a:rPr>
              <a:t>enzyme AND linked AND assay</a:t>
            </a:r>
            <a:r>
              <a:rPr lang="en-US" sz="2000" dirty="0"/>
              <a:t>)</a:t>
            </a:r>
            <a:r>
              <a:rPr lang="en-US" sz="2000" dirty="0">
                <a:solidFill>
                  <a:srgbClr val="FF0000"/>
                </a:solidFill>
              </a:rPr>
              <a:t> </a:t>
            </a:r>
            <a:r>
              <a:rPr lang="en-US" sz="2000" dirty="0"/>
              <a:t>OR</a:t>
            </a:r>
            <a:r>
              <a:rPr lang="en-US" sz="2000" dirty="0">
                <a:solidFill>
                  <a:srgbClr val="FF0000"/>
                </a:solidFill>
              </a:rPr>
              <a:t> </a:t>
            </a:r>
            <a:r>
              <a:rPr lang="en-US" sz="2000" dirty="0">
                <a:solidFill>
                  <a:srgbClr val="0070C0"/>
                </a:solidFill>
              </a:rPr>
              <a:t>PCR OR </a:t>
            </a:r>
            <a:r>
              <a:rPr lang="en-US" sz="2000" dirty="0"/>
              <a:t>(</a:t>
            </a:r>
            <a:r>
              <a:rPr lang="en-US" sz="2000" dirty="0">
                <a:solidFill>
                  <a:srgbClr val="0070C0"/>
                </a:solidFill>
              </a:rPr>
              <a:t>polymerase AND chain AND reaction</a:t>
            </a:r>
            <a:r>
              <a:rPr lang="en-US" sz="2000" dirty="0"/>
              <a:t>)) AND </a:t>
            </a:r>
            <a:r>
              <a:rPr lang="en-US" sz="2000" dirty="0">
                <a:solidFill>
                  <a:srgbClr val="7030A0"/>
                </a:solidFill>
              </a:rPr>
              <a:t>sensitive*[Title/Abstract] OR “sensitivity and specificity”[</a:t>
            </a:r>
            <a:r>
              <a:rPr lang="en-US" sz="2000" dirty="0" err="1">
                <a:solidFill>
                  <a:srgbClr val="7030A0"/>
                </a:solidFill>
              </a:rPr>
              <a:t>MeSH</a:t>
            </a:r>
            <a:r>
              <a:rPr lang="en-US" sz="2000" dirty="0">
                <a:solidFill>
                  <a:srgbClr val="7030A0"/>
                </a:solidFill>
              </a:rPr>
              <a:t>] OR </a:t>
            </a:r>
            <a:r>
              <a:rPr lang="en-US" sz="2000" dirty="0" err="1">
                <a:solidFill>
                  <a:srgbClr val="7030A0"/>
                </a:solidFill>
              </a:rPr>
              <a:t>diagnos</a:t>
            </a:r>
            <a:r>
              <a:rPr lang="en-US" sz="2000" dirty="0">
                <a:solidFill>
                  <a:srgbClr val="7030A0"/>
                </a:solidFill>
              </a:rPr>
              <a:t>*[Title/Abstract] OR diagnosis[</a:t>
            </a:r>
            <a:r>
              <a:rPr lang="en-US" sz="2000" dirty="0" err="1">
                <a:solidFill>
                  <a:srgbClr val="7030A0"/>
                </a:solidFill>
              </a:rPr>
              <a:t>MeSH:noexp</a:t>
            </a:r>
            <a:r>
              <a:rPr lang="en-US" sz="2000" dirty="0">
                <a:solidFill>
                  <a:srgbClr val="7030A0"/>
                </a:solidFill>
              </a:rPr>
              <a:t>] OR diagnostic*[</a:t>
            </a:r>
            <a:r>
              <a:rPr lang="en-US" sz="2000" dirty="0" err="1">
                <a:solidFill>
                  <a:srgbClr val="7030A0"/>
                </a:solidFill>
              </a:rPr>
              <a:t>MeSH:noexp</a:t>
            </a:r>
            <a:r>
              <a:rPr lang="en-US" sz="2000" dirty="0">
                <a:solidFill>
                  <a:srgbClr val="7030A0"/>
                </a:solidFill>
              </a:rPr>
              <a:t>] OR “diagnosis, differential”[</a:t>
            </a:r>
            <a:r>
              <a:rPr lang="en-US" sz="2000" dirty="0" err="1">
                <a:solidFill>
                  <a:srgbClr val="7030A0"/>
                </a:solidFill>
              </a:rPr>
              <a:t>MeSH:noexp</a:t>
            </a:r>
            <a:r>
              <a:rPr lang="en-US" sz="2000" dirty="0">
                <a:solidFill>
                  <a:srgbClr val="7030A0"/>
                </a:solidFill>
              </a:rPr>
              <a:t>] OR diagnosis[</a:t>
            </a:r>
            <a:r>
              <a:rPr lang="en-US" sz="2000" dirty="0" err="1">
                <a:solidFill>
                  <a:srgbClr val="7030A0"/>
                </a:solidFill>
              </a:rPr>
              <a:t>Subheading:noexp</a:t>
            </a:r>
            <a:r>
              <a:rPr lang="en-US" sz="2000" dirty="0">
                <a:solidFill>
                  <a:srgbClr val="7030A0"/>
                </a:solidFill>
              </a:rPr>
              <a:t>] OR “Reproducibility of Results”[</a:t>
            </a:r>
            <a:r>
              <a:rPr lang="en-US" sz="2000" dirty="0" err="1">
                <a:solidFill>
                  <a:srgbClr val="7030A0"/>
                </a:solidFill>
              </a:rPr>
              <a:t>MeSH</a:t>
            </a:r>
            <a:r>
              <a:rPr lang="en-US" sz="2000" dirty="0">
                <a:solidFill>
                  <a:srgbClr val="7030A0"/>
                </a:solidFill>
              </a:rPr>
              <a:t>] OR reliability OR reproducibility</a:t>
            </a:r>
            <a:endParaRPr lang="pt-BR" altLang="pt-BR" sz="2800" dirty="0">
              <a:solidFill>
                <a:srgbClr val="7030A0"/>
              </a:solidFill>
            </a:endParaRPr>
          </a:p>
        </p:txBody>
      </p:sp>
      <p:sp>
        <p:nvSpPr>
          <p:cNvPr id="4" name="Espaço Reservado para Número de Slide 5">
            <a:extLst>
              <a:ext uri="{FF2B5EF4-FFF2-40B4-BE49-F238E27FC236}">
                <a16:creationId xmlns:a16="http://schemas.microsoft.com/office/drawing/2014/main" id="{0F5C7B4A-6DF3-44F0-B36D-825686C83EB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4D2EE4-4C8C-4B63-8D66-2027687B7A81}" type="slidenum">
              <a:rPr lang="pt-BR" altLang="pt-BR">
                <a:solidFill>
                  <a:srgbClr val="898989"/>
                </a:solidFill>
                <a:latin typeface="Calibri" panose="020F0502020204030204" pitchFamily="34" charset="0"/>
              </a:rPr>
              <a:pPr eaLnBrk="1" hangingPunct="1"/>
              <a:t>35</a:t>
            </a:fld>
            <a:endParaRPr lang="pt-BR" altLang="pt-BR">
              <a:solidFill>
                <a:srgbClr val="898989"/>
              </a:solidFill>
              <a:latin typeface="Calibri" panose="020F0502020204030204" pitchFamily="34" charset="0"/>
            </a:endParaRPr>
          </a:p>
        </p:txBody>
      </p:sp>
      <p:sp>
        <p:nvSpPr>
          <p:cNvPr id="2" name="CaixaDeTexto 1">
            <a:extLst>
              <a:ext uri="{FF2B5EF4-FFF2-40B4-BE49-F238E27FC236}">
                <a16:creationId xmlns:a16="http://schemas.microsoft.com/office/drawing/2014/main" id="{6ABB13AD-C66E-4104-814D-652262E86223}"/>
              </a:ext>
            </a:extLst>
          </p:cNvPr>
          <p:cNvSpPr txBox="1"/>
          <p:nvPr/>
        </p:nvSpPr>
        <p:spPr>
          <a:xfrm>
            <a:off x="251520" y="6310481"/>
            <a:ext cx="7776864" cy="430887"/>
          </a:xfrm>
          <a:prstGeom prst="rect">
            <a:avLst/>
          </a:prstGeom>
          <a:noFill/>
        </p:spPr>
        <p:txBody>
          <a:bodyPr wrap="square" rtlCol="0">
            <a:spAutoFit/>
          </a:bodyPr>
          <a:lstStyle/>
          <a:p>
            <a:pPr algn="ctr"/>
            <a:r>
              <a:rPr lang="pt-BR" sz="1100" dirty="0"/>
              <a:t>Brasil. </a:t>
            </a:r>
            <a:r>
              <a:rPr lang="pt-BR" sz="1100" dirty="0" err="1"/>
              <a:t>Commercial</a:t>
            </a:r>
            <a:r>
              <a:rPr lang="pt-BR" sz="1100" dirty="0"/>
              <a:t> </a:t>
            </a:r>
            <a:r>
              <a:rPr lang="pt-BR" sz="1100" dirty="0" err="1"/>
              <a:t>enzyme-linked</a:t>
            </a:r>
            <a:r>
              <a:rPr lang="pt-BR" sz="1100" dirty="0"/>
              <a:t> </a:t>
            </a:r>
            <a:r>
              <a:rPr lang="pt-BR" sz="1100" dirty="0" err="1"/>
              <a:t>immunosorbent</a:t>
            </a:r>
            <a:r>
              <a:rPr lang="pt-BR" sz="1100" dirty="0"/>
              <a:t> </a:t>
            </a:r>
            <a:r>
              <a:rPr lang="pt-BR" sz="1100" dirty="0" err="1"/>
              <a:t>assay</a:t>
            </a:r>
            <a:r>
              <a:rPr lang="pt-BR" sz="1100" dirty="0"/>
              <a:t> versus </a:t>
            </a:r>
            <a:r>
              <a:rPr lang="pt-BR" sz="1100" dirty="0" err="1"/>
              <a:t>polymerase</a:t>
            </a:r>
            <a:r>
              <a:rPr lang="pt-BR" sz="1100" dirty="0"/>
              <a:t> </a:t>
            </a:r>
            <a:r>
              <a:rPr lang="pt-BR" sz="1100" dirty="0" err="1"/>
              <a:t>chain</a:t>
            </a:r>
            <a:r>
              <a:rPr lang="pt-BR" sz="1100" dirty="0"/>
              <a:t> </a:t>
            </a:r>
            <a:r>
              <a:rPr lang="pt-BR" sz="1100" dirty="0" err="1"/>
              <a:t>reaction</a:t>
            </a:r>
            <a:r>
              <a:rPr lang="pt-BR" sz="1100" dirty="0"/>
              <a:t> for </a:t>
            </a:r>
            <a:r>
              <a:rPr lang="pt-BR" sz="1100" dirty="0" err="1"/>
              <a:t>the</a:t>
            </a:r>
            <a:r>
              <a:rPr lang="pt-BR" sz="1100" dirty="0"/>
              <a:t> </a:t>
            </a:r>
            <a:r>
              <a:rPr lang="pt-BR" sz="1100" dirty="0" err="1"/>
              <a:t>diagnosis</a:t>
            </a:r>
            <a:r>
              <a:rPr lang="pt-BR" sz="1100" dirty="0"/>
              <a:t> </a:t>
            </a:r>
            <a:r>
              <a:rPr lang="pt-BR" sz="1100" dirty="0" err="1"/>
              <a:t>of</a:t>
            </a:r>
            <a:r>
              <a:rPr lang="pt-BR" sz="1100" dirty="0"/>
              <a:t> </a:t>
            </a:r>
            <a:r>
              <a:rPr lang="pt-BR" sz="1100" dirty="0" err="1"/>
              <a:t>chronic</a:t>
            </a:r>
            <a:r>
              <a:rPr lang="pt-BR" sz="1100" dirty="0"/>
              <a:t> Chagas </a:t>
            </a:r>
            <a:r>
              <a:rPr lang="pt-BR" sz="1100" dirty="0" err="1"/>
              <a:t>disease</a:t>
            </a:r>
            <a:r>
              <a:rPr lang="pt-BR" sz="1100" dirty="0"/>
              <a:t>: a </a:t>
            </a:r>
            <a:r>
              <a:rPr lang="pt-BR" sz="1100" dirty="0" err="1"/>
              <a:t>systematic</a:t>
            </a:r>
            <a:r>
              <a:rPr lang="pt-BR" sz="1100" dirty="0"/>
              <a:t> review </a:t>
            </a:r>
            <a:r>
              <a:rPr lang="pt-BR" sz="1100" dirty="0" err="1"/>
              <a:t>and</a:t>
            </a:r>
            <a:r>
              <a:rPr lang="pt-BR" sz="1100" dirty="0"/>
              <a:t> meta-</a:t>
            </a:r>
            <a:r>
              <a:rPr lang="pt-BR" sz="1100" dirty="0" err="1"/>
              <a:t>analysis</a:t>
            </a:r>
            <a:r>
              <a:rPr lang="pt-BR" sz="1100" dirty="0"/>
              <a:t>. Memórias do Instituto Oswaldo Cruz. 2016;111(1):1–19.</a:t>
            </a:r>
          </a:p>
        </p:txBody>
      </p:sp>
    </p:spTree>
    <p:extLst>
      <p:ext uri="{BB962C8B-B14F-4D97-AF65-F5344CB8AC3E}">
        <p14:creationId xmlns:p14="http://schemas.microsoft.com/office/powerpoint/2010/main" val="3164614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2ACB807-30CA-4651-9F71-98CE229E16A5}"/>
              </a:ext>
            </a:extLst>
          </p:cNvPr>
          <p:cNvSpPr>
            <a:spLocks noGrp="1"/>
          </p:cNvSpPr>
          <p:nvPr>
            <p:ph type="title"/>
          </p:nvPr>
        </p:nvSpPr>
        <p:spPr/>
        <p:txBody>
          <a:bodyPr/>
          <a:lstStyle/>
          <a:p>
            <a:r>
              <a:rPr lang="pt-BR" altLang="pt-BR"/>
              <a:t>Estratégias de procura</a:t>
            </a:r>
          </a:p>
        </p:txBody>
      </p:sp>
      <p:sp>
        <p:nvSpPr>
          <p:cNvPr id="4" name="Espaço Reservado para Número de Slide 5">
            <a:extLst>
              <a:ext uri="{FF2B5EF4-FFF2-40B4-BE49-F238E27FC236}">
                <a16:creationId xmlns:a16="http://schemas.microsoft.com/office/drawing/2014/main" id="{0F5C7B4A-6DF3-44F0-B36D-825686C83EB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4D2EE4-4C8C-4B63-8D66-2027687B7A81}" type="slidenum">
              <a:rPr lang="pt-BR" altLang="pt-BR">
                <a:solidFill>
                  <a:srgbClr val="898989"/>
                </a:solidFill>
                <a:latin typeface="Calibri" panose="020F0502020204030204" pitchFamily="34" charset="0"/>
              </a:rPr>
              <a:pPr eaLnBrk="1" hangingPunct="1"/>
              <a:t>36</a:t>
            </a:fld>
            <a:endParaRPr lang="pt-BR" altLang="pt-BR">
              <a:solidFill>
                <a:srgbClr val="898989"/>
              </a:solidFill>
              <a:latin typeface="Calibri" panose="020F0502020204030204" pitchFamily="34" charset="0"/>
            </a:endParaRPr>
          </a:p>
        </p:txBody>
      </p:sp>
      <p:pic>
        <p:nvPicPr>
          <p:cNvPr id="5" name="Imagem 4">
            <a:extLst>
              <a:ext uri="{FF2B5EF4-FFF2-40B4-BE49-F238E27FC236}">
                <a16:creationId xmlns:a16="http://schemas.microsoft.com/office/drawing/2014/main" id="{D8AB21CB-CA50-4DC9-BA92-B06AD2AA338D}"/>
              </a:ext>
            </a:extLst>
          </p:cNvPr>
          <p:cNvPicPr>
            <a:picLocks noChangeAspect="1"/>
          </p:cNvPicPr>
          <p:nvPr/>
        </p:nvPicPr>
        <p:blipFill rotWithShape="1">
          <a:blip r:embed="rId2"/>
          <a:srcRect l="2751" t="15001" r="41338" b="29000"/>
          <a:stretch/>
        </p:blipFill>
        <p:spPr>
          <a:xfrm>
            <a:off x="-36512" y="1340768"/>
            <a:ext cx="5112568" cy="2880320"/>
          </a:xfrm>
          <a:prstGeom prst="rect">
            <a:avLst/>
          </a:prstGeom>
        </p:spPr>
      </p:pic>
      <p:pic>
        <p:nvPicPr>
          <p:cNvPr id="6" name="Imagem 5">
            <a:extLst>
              <a:ext uri="{FF2B5EF4-FFF2-40B4-BE49-F238E27FC236}">
                <a16:creationId xmlns:a16="http://schemas.microsoft.com/office/drawing/2014/main" id="{8852420A-1B2A-4D15-84DF-2BDDB512F62F}"/>
              </a:ext>
            </a:extLst>
          </p:cNvPr>
          <p:cNvPicPr>
            <a:picLocks noChangeAspect="1"/>
          </p:cNvPicPr>
          <p:nvPr/>
        </p:nvPicPr>
        <p:blipFill rotWithShape="1">
          <a:blip r:embed="rId3"/>
          <a:srcRect l="8263" t="37400" r="50000" b="12201"/>
          <a:stretch/>
        </p:blipFill>
        <p:spPr>
          <a:xfrm>
            <a:off x="4699506" y="2354314"/>
            <a:ext cx="4444494" cy="3018902"/>
          </a:xfrm>
          <a:prstGeom prst="rect">
            <a:avLst/>
          </a:prstGeom>
        </p:spPr>
      </p:pic>
      <p:pic>
        <p:nvPicPr>
          <p:cNvPr id="7" name="Imagem 6">
            <a:extLst>
              <a:ext uri="{FF2B5EF4-FFF2-40B4-BE49-F238E27FC236}">
                <a16:creationId xmlns:a16="http://schemas.microsoft.com/office/drawing/2014/main" id="{13430475-28CE-41A8-811F-E11BC369D3EB}"/>
              </a:ext>
            </a:extLst>
          </p:cNvPr>
          <p:cNvPicPr>
            <a:picLocks noChangeAspect="1"/>
          </p:cNvPicPr>
          <p:nvPr/>
        </p:nvPicPr>
        <p:blipFill rotWithShape="1">
          <a:blip r:embed="rId4"/>
          <a:srcRect l="50000" t="45800" r="8263" b="19200"/>
          <a:stretch/>
        </p:blipFill>
        <p:spPr>
          <a:xfrm>
            <a:off x="104258" y="4387118"/>
            <a:ext cx="3816424" cy="1800200"/>
          </a:xfrm>
          <a:prstGeom prst="rect">
            <a:avLst/>
          </a:prstGeom>
        </p:spPr>
      </p:pic>
    </p:spTree>
    <p:extLst>
      <p:ext uri="{BB962C8B-B14F-4D97-AF65-F5344CB8AC3E}">
        <p14:creationId xmlns:p14="http://schemas.microsoft.com/office/powerpoint/2010/main" val="3142221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17CA332-C6EB-4560-89AE-0A6B096EEBDD}"/>
              </a:ext>
            </a:extLst>
          </p:cNvPr>
          <p:cNvSpPr>
            <a:spLocks noGrp="1"/>
          </p:cNvSpPr>
          <p:nvPr>
            <p:ph type="title"/>
          </p:nvPr>
        </p:nvSpPr>
        <p:spPr/>
        <p:txBody>
          <a:bodyPr/>
          <a:lstStyle/>
          <a:p>
            <a:r>
              <a:rPr lang="pt-BR" altLang="pt-BR"/>
              <a:t>Seleção</a:t>
            </a:r>
          </a:p>
        </p:txBody>
      </p:sp>
      <p:sp>
        <p:nvSpPr>
          <p:cNvPr id="4" name="Espaço Reservado para Número de Slide 5">
            <a:extLst>
              <a:ext uri="{FF2B5EF4-FFF2-40B4-BE49-F238E27FC236}">
                <a16:creationId xmlns:a16="http://schemas.microsoft.com/office/drawing/2014/main" id="{44BEF650-E21A-4709-AA3D-317D1A1B6DD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CA9904-CB5D-4E40-8DA5-A1657A883750}" type="slidenum">
              <a:rPr lang="pt-BR" altLang="pt-BR">
                <a:solidFill>
                  <a:srgbClr val="898989"/>
                </a:solidFill>
                <a:latin typeface="Calibri" panose="020F0502020204030204" pitchFamily="34" charset="0"/>
              </a:rPr>
              <a:pPr eaLnBrk="1" hangingPunct="1"/>
              <a:t>37</a:t>
            </a:fld>
            <a:endParaRPr lang="pt-BR" altLang="pt-BR">
              <a:solidFill>
                <a:srgbClr val="898989"/>
              </a:solidFill>
              <a:latin typeface="Calibri" panose="020F0502020204030204" pitchFamily="34" charset="0"/>
            </a:endParaRPr>
          </a:p>
        </p:txBody>
      </p:sp>
      <p:pic>
        <p:nvPicPr>
          <p:cNvPr id="3" name="Imagem 2">
            <a:extLst>
              <a:ext uri="{FF2B5EF4-FFF2-40B4-BE49-F238E27FC236}">
                <a16:creationId xmlns:a16="http://schemas.microsoft.com/office/drawing/2014/main" id="{13928614-835B-4097-ABB3-D1FE8E22DBD8}"/>
              </a:ext>
            </a:extLst>
          </p:cNvPr>
          <p:cNvPicPr>
            <a:picLocks noChangeAspect="1"/>
          </p:cNvPicPr>
          <p:nvPr/>
        </p:nvPicPr>
        <p:blipFill rotWithShape="1">
          <a:blip r:embed="rId2"/>
          <a:srcRect l="11413" t="10895" r="9838" b="16400"/>
          <a:stretch/>
        </p:blipFill>
        <p:spPr>
          <a:xfrm>
            <a:off x="2171281" y="1196752"/>
            <a:ext cx="4704975" cy="2443410"/>
          </a:xfrm>
          <a:prstGeom prst="rect">
            <a:avLst/>
          </a:prstGeom>
        </p:spPr>
      </p:pic>
      <p:pic>
        <p:nvPicPr>
          <p:cNvPr id="5" name="Imagem 4">
            <a:extLst>
              <a:ext uri="{FF2B5EF4-FFF2-40B4-BE49-F238E27FC236}">
                <a16:creationId xmlns:a16="http://schemas.microsoft.com/office/drawing/2014/main" id="{035F9825-8E0D-409D-8B8A-799294B5CD66}"/>
              </a:ext>
            </a:extLst>
          </p:cNvPr>
          <p:cNvPicPr>
            <a:picLocks noChangeAspect="1"/>
          </p:cNvPicPr>
          <p:nvPr/>
        </p:nvPicPr>
        <p:blipFill rotWithShape="1">
          <a:blip r:embed="rId3"/>
          <a:srcRect l="3538" t="10895" r="14563" b="26200"/>
          <a:stretch/>
        </p:blipFill>
        <p:spPr>
          <a:xfrm>
            <a:off x="4139952" y="3937918"/>
            <a:ext cx="4988803" cy="2155378"/>
          </a:xfrm>
          <a:prstGeom prst="rect">
            <a:avLst/>
          </a:prstGeom>
        </p:spPr>
      </p:pic>
      <p:pic>
        <p:nvPicPr>
          <p:cNvPr id="6" name="Imagem 5">
            <a:extLst>
              <a:ext uri="{FF2B5EF4-FFF2-40B4-BE49-F238E27FC236}">
                <a16:creationId xmlns:a16="http://schemas.microsoft.com/office/drawing/2014/main" id="{AA72879B-99A9-4B19-9E97-BCF09FFC284A}"/>
              </a:ext>
            </a:extLst>
          </p:cNvPr>
          <p:cNvPicPr>
            <a:picLocks noChangeAspect="1"/>
          </p:cNvPicPr>
          <p:nvPr/>
        </p:nvPicPr>
        <p:blipFill rotWithShape="1">
          <a:blip r:embed="rId4"/>
          <a:srcRect l="23226" t="20601" r="25320" b="2400"/>
          <a:stretch/>
        </p:blipFill>
        <p:spPr>
          <a:xfrm>
            <a:off x="35497" y="3551660"/>
            <a:ext cx="3960440" cy="333372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17CA332-C6EB-4560-89AE-0A6B096EEBDD}"/>
              </a:ext>
            </a:extLst>
          </p:cNvPr>
          <p:cNvSpPr>
            <a:spLocks noGrp="1"/>
          </p:cNvSpPr>
          <p:nvPr>
            <p:ph type="title"/>
          </p:nvPr>
        </p:nvSpPr>
        <p:spPr/>
        <p:txBody>
          <a:bodyPr/>
          <a:lstStyle/>
          <a:p>
            <a:r>
              <a:rPr lang="pt-BR" altLang="pt-BR"/>
              <a:t>Seleção</a:t>
            </a:r>
          </a:p>
        </p:txBody>
      </p:sp>
      <p:sp>
        <p:nvSpPr>
          <p:cNvPr id="27651" name="Rectangle 3">
            <a:extLst>
              <a:ext uri="{FF2B5EF4-FFF2-40B4-BE49-F238E27FC236}">
                <a16:creationId xmlns:a16="http://schemas.microsoft.com/office/drawing/2014/main" id="{642EE246-85BF-4EBF-A9A5-CBC49D93E829}"/>
              </a:ext>
            </a:extLst>
          </p:cNvPr>
          <p:cNvSpPr>
            <a:spLocks noGrp="1"/>
          </p:cNvSpPr>
          <p:nvPr>
            <p:ph idx="1"/>
          </p:nvPr>
        </p:nvSpPr>
        <p:spPr/>
        <p:txBody>
          <a:bodyPr/>
          <a:lstStyle/>
          <a:p>
            <a:r>
              <a:rPr lang="pt-BR" altLang="pt-BR" sz="2800" dirty="0"/>
              <a:t>Inicialmente pelos resumos dos artigos. </a:t>
            </a:r>
          </a:p>
          <a:p>
            <a:r>
              <a:rPr lang="pt-BR" altLang="pt-BR" sz="2800" dirty="0"/>
              <a:t>Preenchem critérios de inclusão/exclusão?</a:t>
            </a:r>
          </a:p>
          <a:p>
            <a:r>
              <a:rPr lang="pt-BR" altLang="pt-BR" sz="2800" dirty="0"/>
              <a:t>Número de pesquisadores envolvidos na seleção. </a:t>
            </a:r>
          </a:p>
          <a:p>
            <a:pPr lvl="1"/>
            <a:r>
              <a:rPr lang="pt-BR" altLang="pt-BR" sz="2400" dirty="0"/>
              <a:t>O ideal é ter pelo menos 2 investigadores trabalhando de modo independente.</a:t>
            </a:r>
          </a:p>
          <a:p>
            <a:r>
              <a:rPr lang="pt-BR" altLang="pt-BR" sz="2800" dirty="0"/>
              <a:t>Estratégia para discordâncias. </a:t>
            </a:r>
          </a:p>
          <a:p>
            <a:pPr lvl="1"/>
            <a:r>
              <a:rPr lang="pt-BR" altLang="pt-BR" sz="2400" dirty="0"/>
              <a:t>Terceiro revisor sênior.</a:t>
            </a:r>
          </a:p>
          <a:p>
            <a:pPr lvl="1"/>
            <a:r>
              <a:rPr lang="pt-BR" altLang="pt-BR" sz="2400" dirty="0"/>
              <a:t>Acessar o texto completo</a:t>
            </a:r>
          </a:p>
          <a:p>
            <a:pPr lvl="1"/>
            <a:r>
              <a:rPr lang="pt-BR" altLang="pt-BR" sz="2400" dirty="0"/>
              <a:t>Tender a ser mais inclusivo/sensível</a:t>
            </a:r>
          </a:p>
        </p:txBody>
      </p:sp>
      <p:sp>
        <p:nvSpPr>
          <p:cNvPr id="4" name="Espaço Reservado para Número de Slide 5">
            <a:extLst>
              <a:ext uri="{FF2B5EF4-FFF2-40B4-BE49-F238E27FC236}">
                <a16:creationId xmlns:a16="http://schemas.microsoft.com/office/drawing/2014/main" id="{44BEF650-E21A-4709-AA3D-317D1A1B6DD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CA9904-CB5D-4E40-8DA5-A1657A883750}" type="slidenum">
              <a:rPr lang="pt-BR" altLang="pt-BR">
                <a:solidFill>
                  <a:srgbClr val="898989"/>
                </a:solidFill>
                <a:latin typeface="Calibri" panose="020F0502020204030204" pitchFamily="34" charset="0"/>
              </a:rPr>
              <a:pPr eaLnBrk="1" hangingPunct="1"/>
              <a:t>38</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3069886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FC00EC2-3DAD-49DC-B632-398B9F55D266}"/>
              </a:ext>
            </a:extLst>
          </p:cNvPr>
          <p:cNvSpPr>
            <a:spLocks noGrp="1"/>
          </p:cNvSpPr>
          <p:nvPr>
            <p:ph type="title"/>
          </p:nvPr>
        </p:nvSpPr>
        <p:spPr/>
        <p:txBody>
          <a:bodyPr/>
          <a:lstStyle/>
          <a:p>
            <a:r>
              <a:rPr lang="pt-BR" altLang="pt-BR"/>
              <a:t>Caminho das pedras</a:t>
            </a:r>
          </a:p>
        </p:txBody>
      </p:sp>
      <p:sp>
        <p:nvSpPr>
          <p:cNvPr id="4" name="Espaço Reservado para Número de Slide 5">
            <a:extLst>
              <a:ext uri="{FF2B5EF4-FFF2-40B4-BE49-F238E27FC236}">
                <a16:creationId xmlns:a16="http://schemas.microsoft.com/office/drawing/2014/main" id="{8372F408-FFD7-4125-8D66-846168D3581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B0A534E-D467-46B1-A4E2-6C47F7573DB0}" type="slidenum">
              <a:rPr lang="pt-BR" altLang="pt-BR">
                <a:solidFill>
                  <a:srgbClr val="898989"/>
                </a:solidFill>
                <a:latin typeface="Calibri" panose="020F0502020204030204" pitchFamily="34" charset="0"/>
              </a:rPr>
              <a:pPr eaLnBrk="1" hangingPunct="1"/>
              <a:t>39</a:t>
            </a:fld>
            <a:endParaRPr lang="pt-BR" altLang="pt-BR">
              <a:solidFill>
                <a:srgbClr val="898989"/>
              </a:solidFill>
              <a:latin typeface="Calibri" panose="020F0502020204030204" pitchFamily="34" charset="0"/>
            </a:endParaRPr>
          </a:p>
        </p:txBody>
      </p:sp>
      <p:pic>
        <p:nvPicPr>
          <p:cNvPr id="28676" name="Picture 3">
            <a:extLst>
              <a:ext uri="{FF2B5EF4-FFF2-40B4-BE49-F238E27FC236}">
                <a16:creationId xmlns:a16="http://schemas.microsoft.com/office/drawing/2014/main" id="{DCC5636E-854A-4F96-A4B3-9EAD72427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3738"/>
            <a:ext cx="895826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a:extLst>
              <a:ext uri="{FF2B5EF4-FFF2-40B4-BE49-F238E27FC236}">
                <a16:creationId xmlns:a16="http://schemas.microsoft.com/office/drawing/2014/main" id="{1251A465-6CB2-4FBB-93AB-6E64D045033D}"/>
              </a:ext>
            </a:extLst>
          </p:cNvPr>
          <p:cNvSpPr txBox="1"/>
          <p:nvPr/>
        </p:nvSpPr>
        <p:spPr>
          <a:xfrm>
            <a:off x="323528" y="6237312"/>
            <a:ext cx="7704856" cy="523220"/>
          </a:xfrm>
          <a:prstGeom prst="rect">
            <a:avLst/>
          </a:prstGeom>
          <a:noFill/>
        </p:spPr>
        <p:txBody>
          <a:bodyPr wrap="square" rtlCol="0">
            <a:spAutoFit/>
          </a:bodyPr>
          <a:lstStyle/>
          <a:p>
            <a:pPr algn="ctr"/>
            <a:r>
              <a:rPr lang="en-US" sz="1400" dirty="0"/>
              <a:t>Clinical Research Methods Systematic reviews and meta-analyses: An illustrated, step-by-step guide. The National medical journal of India 17(2):86-95 · March 2004</a:t>
            </a:r>
            <a:endParaRPr lang="pt-BR"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457200" y="274638"/>
            <a:ext cx="8229600" cy="1143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pt-BR" altLang="en-US" dirty="0"/>
              <a:t>Fonte adicional</a:t>
            </a:r>
          </a:p>
        </p:txBody>
      </p:sp>
      <p:sp>
        <p:nvSpPr>
          <p:cNvPr id="3" name="Espaço Reservado para Número de Slide 2"/>
          <p:cNvSpPr>
            <a:spLocks noGrp="1"/>
          </p:cNvSpPr>
          <p:nvPr>
            <p:ph type="sldNum" sz="quarter" idx="12"/>
          </p:nvPr>
        </p:nvSpPr>
        <p:spPr/>
        <p:txBody>
          <a:bodyPr/>
          <a:lstStyle/>
          <a:p>
            <a:fld id="{73221AA8-E308-4181-816D-64BC82A6974A}" type="slidenum">
              <a:rPr lang="pt-BR" altLang="en-US" smtClean="0"/>
              <a:pPr/>
              <a:t>4</a:t>
            </a:fld>
            <a:endParaRPr lang="pt-BR" altLang="en-US"/>
          </a:p>
        </p:txBody>
      </p:sp>
      <p:pic>
        <p:nvPicPr>
          <p:cNvPr id="2" name="Imagem 1">
            <a:extLst>
              <a:ext uri="{FF2B5EF4-FFF2-40B4-BE49-F238E27FC236}">
                <a16:creationId xmlns:a16="http://schemas.microsoft.com/office/drawing/2014/main" id="{39066C27-EC0D-4ADA-8B78-C0D0F28E4D6E}"/>
              </a:ext>
            </a:extLst>
          </p:cNvPr>
          <p:cNvPicPr>
            <a:picLocks noChangeAspect="1"/>
          </p:cNvPicPr>
          <p:nvPr/>
        </p:nvPicPr>
        <p:blipFill rotWithShape="1">
          <a:blip r:embed="rId2"/>
          <a:srcRect l="12201" t="24801" r="12988"/>
          <a:stretch/>
        </p:blipFill>
        <p:spPr>
          <a:xfrm>
            <a:off x="35496" y="1124745"/>
            <a:ext cx="4457369" cy="2520280"/>
          </a:xfrm>
          <a:prstGeom prst="rect">
            <a:avLst/>
          </a:prstGeom>
        </p:spPr>
      </p:pic>
      <p:pic>
        <p:nvPicPr>
          <p:cNvPr id="6" name="Imagem 5">
            <a:extLst>
              <a:ext uri="{FF2B5EF4-FFF2-40B4-BE49-F238E27FC236}">
                <a16:creationId xmlns:a16="http://schemas.microsoft.com/office/drawing/2014/main" id="{65149DDF-92D8-488C-81E8-7E2BCB3FC4F7}"/>
              </a:ext>
            </a:extLst>
          </p:cNvPr>
          <p:cNvPicPr>
            <a:picLocks noChangeAspect="1"/>
          </p:cNvPicPr>
          <p:nvPr/>
        </p:nvPicPr>
        <p:blipFill rotWithShape="1">
          <a:blip r:embed="rId3"/>
          <a:srcRect l="5000" t="10895" r="28333" b="5200"/>
          <a:stretch/>
        </p:blipFill>
        <p:spPr>
          <a:xfrm>
            <a:off x="4572000" y="1124745"/>
            <a:ext cx="4272009" cy="3024336"/>
          </a:xfrm>
          <a:prstGeom prst="rect">
            <a:avLst/>
          </a:prstGeom>
        </p:spPr>
      </p:pic>
      <p:pic>
        <p:nvPicPr>
          <p:cNvPr id="7" name="Imagem 6">
            <a:extLst>
              <a:ext uri="{FF2B5EF4-FFF2-40B4-BE49-F238E27FC236}">
                <a16:creationId xmlns:a16="http://schemas.microsoft.com/office/drawing/2014/main" id="{AD9632B7-BAAE-4CB6-A2CE-98C7F6AF279E}"/>
              </a:ext>
            </a:extLst>
          </p:cNvPr>
          <p:cNvPicPr>
            <a:picLocks noChangeAspect="1"/>
          </p:cNvPicPr>
          <p:nvPr/>
        </p:nvPicPr>
        <p:blipFill rotWithShape="1">
          <a:blip r:embed="rId4"/>
          <a:srcRect l="9838" t="10895" r="31888" b="9400"/>
          <a:stretch/>
        </p:blipFill>
        <p:spPr>
          <a:xfrm>
            <a:off x="35496" y="3645024"/>
            <a:ext cx="4240629" cy="3262561"/>
          </a:xfrm>
          <a:prstGeom prst="rect">
            <a:avLst/>
          </a:prstGeom>
        </p:spPr>
      </p:pic>
      <p:pic>
        <p:nvPicPr>
          <p:cNvPr id="8" name="Imagem 7">
            <a:extLst>
              <a:ext uri="{FF2B5EF4-FFF2-40B4-BE49-F238E27FC236}">
                <a16:creationId xmlns:a16="http://schemas.microsoft.com/office/drawing/2014/main" id="{459EC429-A479-4743-9A1D-5345A006263E}"/>
              </a:ext>
            </a:extLst>
          </p:cNvPr>
          <p:cNvPicPr>
            <a:picLocks noChangeAspect="1"/>
          </p:cNvPicPr>
          <p:nvPr/>
        </p:nvPicPr>
        <p:blipFill rotWithShape="1">
          <a:blip r:embed="rId5"/>
          <a:srcRect l="10368" t="10895" r="42913" b="23400"/>
          <a:stretch/>
        </p:blipFill>
        <p:spPr>
          <a:xfrm>
            <a:off x="4709408" y="3710887"/>
            <a:ext cx="3823032" cy="3024336"/>
          </a:xfrm>
          <a:prstGeom prst="rect">
            <a:avLst/>
          </a:prstGeom>
        </p:spPr>
      </p:pic>
    </p:spTree>
    <p:extLst>
      <p:ext uri="{BB962C8B-B14F-4D97-AF65-F5344CB8AC3E}">
        <p14:creationId xmlns:p14="http://schemas.microsoft.com/office/powerpoint/2010/main" val="153695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E342975-50F2-4790-9D8F-2384B17A9599}"/>
              </a:ext>
            </a:extLst>
          </p:cNvPr>
          <p:cNvSpPr>
            <a:spLocks noGrp="1"/>
          </p:cNvSpPr>
          <p:nvPr>
            <p:ph type="title"/>
          </p:nvPr>
        </p:nvSpPr>
        <p:spPr/>
        <p:txBody>
          <a:bodyPr/>
          <a:lstStyle/>
          <a:p>
            <a:r>
              <a:rPr lang="pt-BR" altLang="pt-BR"/>
              <a:t>Extração de dados</a:t>
            </a:r>
          </a:p>
        </p:txBody>
      </p:sp>
      <p:sp>
        <p:nvSpPr>
          <p:cNvPr id="29699" name="Rectangle 3">
            <a:extLst>
              <a:ext uri="{FF2B5EF4-FFF2-40B4-BE49-F238E27FC236}">
                <a16:creationId xmlns:a16="http://schemas.microsoft.com/office/drawing/2014/main" id="{FD510948-36A6-4345-8874-C1D6741153FD}"/>
              </a:ext>
            </a:extLst>
          </p:cNvPr>
          <p:cNvSpPr>
            <a:spLocks noGrp="1"/>
          </p:cNvSpPr>
          <p:nvPr>
            <p:ph idx="1"/>
          </p:nvPr>
        </p:nvSpPr>
        <p:spPr/>
        <p:txBody>
          <a:bodyPr>
            <a:normAutofit fontScale="92500" lnSpcReduction="10000"/>
          </a:bodyPr>
          <a:lstStyle/>
          <a:p>
            <a:r>
              <a:rPr lang="pt-BR" altLang="pt-BR" dirty="0"/>
              <a:t>A unidade é o estudo</a:t>
            </a:r>
          </a:p>
          <a:p>
            <a:pPr lvl="1"/>
            <a:r>
              <a:rPr lang="pt-BR" altLang="pt-BR" dirty="0"/>
              <a:t>Várias publicações do mesmo estudo</a:t>
            </a:r>
          </a:p>
          <a:p>
            <a:pPr lvl="1"/>
            <a:r>
              <a:rPr lang="pt-BR" altLang="pt-BR" dirty="0"/>
              <a:t>Consulta de registro do mesmo estudo</a:t>
            </a:r>
          </a:p>
          <a:p>
            <a:pPr lvl="1"/>
            <a:r>
              <a:rPr lang="pt-BR" altLang="pt-BR" dirty="0"/>
              <a:t>Dados não publicados do mesmo estudo</a:t>
            </a:r>
          </a:p>
          <a:p>
            <a:pPr lvl="1"/>
            <a:r>
              <a:rPr lang="pt-BR" altLang="pt-BR" dirty="0"/>
              <a:t>Documentos regulatórios</a:t>
            </a:r>
          </a:p>
          <a:p>
            <a:r>
              <a:rPr lang="pt-BR" altLang="pt-BR" dirty="0"/>
              <a:t>Formulário (</a:t>
            </a:r>
            <a:r>
              <a:rPr lang="pt-BR" altLang="pt-BR" dirty="0" err="1"/>
              <a:t>eCRF</a:t>
            </a:r>
            <a:r>
              <a:rPr lang="pt-BR" altLang="pt-BR" dirty="0"/>
              <a:t>) para transcrição das informações.</a:t>
            </a:r>
          </a:p>
          <a:p>
            <a:pPr lvl="1"/>
            <a:r>
              <a:rPr lang="pt-BR" altLang="pt-BR" dirty="0"/>
              <a:t>Dados que descrevem a amostra, o local de estudo, a metodologia, risco de viés, dados para metanálise. </a:t>
            </a:r>
          </a:p>
          <a:p>
            <a:pPr lvl="1"/>
            <a:r>
              <a:rPr lang="pt-BR" altLang="pt-BR" dirty="0"/>
              <a:t>Serão disponibilizados posteriormente?</a:t>
            </a:r>
          </a:p>
        </p:txBody>
      </p:sp>
      <p:sp>
        <p:nvSpPr>
          <p:cNvPr id="4" name="Espaço Reservado para Número de Slide 5">
            <a:extLst>
              <a:ext uri="{FF2B5EF4-FFF2-40B4-BE49-F238E27FC236}">
                <a16:creationId xmlns:a16="http://schemas.microsoft.com/office/drawing/2014/main" id="{598CB274-DC8C-491D-8E03-B72012E108F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A235B35-0091-4C83-BCB2-8327D6F24C81}" type="slidenum">
              <a:rPr lang="pt-BR" altLang="pt-BR">
                <a:solidFill>
                  <a:srgbClr val="898989"/>
                </a:solidFill>
                <a:latin typeface="Calibri" panose="020F0502020204030204" pitchFamily="34" charset="0"/>
              </a:rPr>
              <a:pPr eaLnBrk="1" hangingPunct="1"/>
              <a:t>40</a:t>
            </a:fld>
            <a:endParaRPr lang="pt-BR" altLang="pt-BR">
              <a:solidFill>
                <a:srgbClr val="898989"/>
              </a:solidFill>
              <a:latin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E342975-50F2-4790-9D8F-2384B17A9599}"/>
              </a:ext>
            </a:extLst>
          </p:cNvPr>
          <p:cNvSpPr>
            <a:spLocks noGrp="1"/>
          </p:cNvSpPr>
          <p:nvPr>
            <p:ph type="title"/>
          </p:nvPr>
        </p:nvSpPr>
        <p:spPr/>
        <p:txBody>
          <a:bodyPr/>
          <a:lstStyle/>
          <a:p>
            <a:r>
              <a:rPr lang="pt-BR" altLang="pt-BR"/>
              <a:t>Extração de dados</a:t>
            </a:r>
          </a:p>
        </p:txBody>
      </p:sp>
      <p:sp>
        <p:nvSpPr>
          <p:cNvPr id="29699" name="Rectangle 3">
            <a:extLst>
              <a:ext uri="{FF2B5EF4-FFF2-40B4-BE49-F238E27FC236}">
                <a16:creationId xmlns:a16="http://schemas.microsoft.com/office/drawing/2014/main" id="{FD510948-36A6-4345-8874-C1D6741153FD}"/>
              </a:ext>
            </a:extLst>
          </p:cNvPr>
          <p:cNvSpPr>
            <a:spLocks noGrp="1"/>
          </p:cNvSpPr>
          <p:nvPr>
            <p:ph idx="1"/>
          </p:nvPr>
        </p:nvSpPr>
        <p:spPr/>
        <p:txBody>
          <a:bodyPr/>
          <a:lstStyle/>
          <a:p>
            <a:r>
              <a:rPr lang="pt-BR" altLang="pt-BR" dirty="0"/>
              <a:t>O ideal é ter pelo menos 2 revisores trabalhando de modo independente.</a:t>
            </a:r>
          </a:p>
          <a:p>
            <a:r>
              <a:rPr lang="pt-BR" altLang="pt-BR" dirty="0"/>
              <a:t>Estratégia para informações ausentes:</a:t>
            </a:r>
          </a:p>
          <a:p>
            <a:pPr lvl="1"/>
            <a:r>
              <a:rPr lang="pt-BR" altLang="pt-BR" dirty="0"/>
              <a:t>Obter do próprio texto (quando existem elementos para o seu cálculo).</a:t>
            </a:r>
          </a:p>
          <a:p>
            <a:pPr lvl="1"/>
            <a:r>
              <a:rPr lang="pt-BR" altLang="pt-BR" dirty="0"/>
              <a:t>Solicitar aos autores (e-mail padrão com um formulário a ser completado ou solicitar material suplementar)</a:t>
            </a:r>
          </a:p>
        </p:txBody>
      </p:sp>
      <p:sp>
        <p:nvSpPr>
          <p:cNvPr id="4" name="Espaço Reservado para Número de Slide 5">
            <a:extLst>
              <a:ext uri="{FF2B5EF4-FFF2-40B4-BE49-F238E27FC236}">
                <a16:creationId xmlns:a16="http://schemas.microsoft.com/office/drawing/2014/main" id="{598CB274-DC8C-491D-8E03-B72012E108F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A235B35-0091-4C83-BCB2-8327D6F24C81}" type="slidenum">
              <a:rPr lang="pt-BR" altLang="pt-BR">
                <a:solidFill>
                  <a:srgbClr val="898989"/>
                </a:solidFill>
                <a:latin typeface="Calibri" panose="020F0502020204030204" pitchFamily="34" charset="0"/>
              </a:rPr>
              <a:pPr eaLnBrk="1" hangingPunct="1"/>
              <a:t>41</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1715772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E342975-50F2-4790-9D8F-2384B17A9599}"/>
              </a:ext>
            </a:extLst>
          </p:cNvPr>
          <p:cNvSpPr>
            <a:spLocks noGrp="1"/>
          </p:cNvSpPr>
          <p:nvPr>
            <p:ph type="title"/>
          </p:nvPr>
        </p:nvSpPr>
        <p:spPr/>
        <p:txBody>
          <a:bodyPr/>
          <a:lstStyle/>
          <a:p>
            <a:r>
              <a:rPr lang="pt-BR" altLang="pt-BR"/>
              <a:t>Extração de dados</a:t>
            </a:r>
          </a:p>
        </p:txBody>
      </p:sp>
      <p:sp>
        <p:nvSpPr>
          <p:cNvPr id="4" name="Espaço Reservado para Número de Slide 5">
            <a:extLst>
              <a:ext uri="{FF2B5EF4-FFF2-40B4-BE49-F238E27FC236}">
                <a16:creationId xmlns:a16="http://schemas.microsoft.com/office/drawing/2014/main" id="{598CB274-DC8C-491D-8E03-B72012E108F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A235B35-0091-4C83-BCB2-8327D6F24C81}" type="slidenum">
              <a:rPr lang="pt-BR" altLang="pt-BR">
                <a:solidFill>
                  <a:srgbClr val="898989"/>
                </a:solidFill>
                <a:latin typeface="Calibri" panose="020F0502020204030204" pitchFamily="34" charset="0"/>
              </a:rPr>
              <a:pPr eaLnBrk="1" hangingPunct="1"/>
              <a:t>42</a:t>
            </a:fld>
            <a:endParaRPr lang="pt-BR" altLang="pt-BR">
              <a:solidFill>
                <a:srgbClr val="898989"/>
              </a:solidFill>
              <a:latin typeface="Calibri" panose="020F0502020204030204" pitchFamily="34" charset="0"/>
            </a:endParaRPr>
          </a:p>
        </p:txBody>
      </p:sp>
      <p:pic>
        <p:nvPicPr>
          <p:cNvPr id="3" name="Imagem 2">
            <a:extLst>
              <a:ext uri="{FF2B5EF4-FFF2-40B4-BE49-F238E27FC236}">
                <a16:creationId xmlns:a16="http://schemas.microsoft.com/office/drawing/2014/main" id="{E8A0B9D3-5684-4FCC-932A-121553762581}"/>
              </a:ext>
            </a:extLst>
          </p:cNvPr>
          <p:cNvPicPr>
            <a:picLocks noChangeAspect="1"/>
          </p:cNvPicPr>
          <p:nvPr/>
        </p:nvPicPr>
        <p:blipFill rotWithShape="1">
          <a:blip r:embed="rId2"/>
          <a:srcRect l="27163" t="29000" r="1176"/>
          <a:stretch/>
        </p:blipFill>
        <p:spPr>
          <a:xfrm>
            <a:off x="683568" y="1556791"/>
            <a:ext cx="7704856" cy="4293957"/>
          </a:xfrm>
          <a:prstGeom prst="rect">
            <a:avLst/>
          </a:prstGeom>
        </p:spPr>
      </p:pic>
    </p:spTree>
    <p:extLst>
      <p:ext uri="{BB962C8B-B14F-4D97-AF65-F5344CB8AC3E}">
        <p14:creationId xmlns:p14="http://schemas.microsoft.com/office/powerpoint/2010/main" val="2349055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E40470C-5184-4BEE-A65F-A28CCD62A44C}"/>
              </a:ext>
            </a:extLst>
          </p:cNvPr>
          <p:cNvSpPr>
            <a:spLocks noGrp="1"/>
          </p:cNvSpPr>
          <p:nvPr>
            <p:ph type="title"/>
          </p:nvPr>
        </p:nvSpPr>
        <p:spPr/>
        <p:txBody>
          <a:bodyPr/>
          <a:lstStyle/>
          <a:p>
            <a:r>
              <a:rPr lang="pt-BR" altLang="pt-BR"/>
              <a:t>Avaliação da Qualidade</a:t>
            </a:r>
          </a:p>
        </p:txBody>
      </p:sp>
      <p:sp>
        <p:nvSpPr>
          <p:cNvPr id="30723" name="Rectangle 3">
            <a:extLst>
              <a:ext uri="{FF2B5EF4-FFF2-40B4-BE49-F238E27FC236}">
                <a16:creationId xmlns:a16="http://schemas.microsoft.com/office/drawing/2014/main" id="{4B1D36A9-9C25-4698-8DFF-8B4CF25A34D7}"/>
              </a:ext>
            </a:extLst>
          </p:cNvPr>
          <p:cNvSpPr>
            <a:spLocks noGrp="1"/>
          </p:cNvSpPr>
          <p:nvPr>
            <p:ph idx="1"/>
          </p:nvPr>
        </p:nvSpPr>
        <p:spPr/>
        <p:txBody>
          <a:bodyPr/>
          <a:lstStyle/>
          <a:p>
            <a:r>
              <a:rPr lang="pt-BR" altLang="pt-BR" dirty="0"/>
              <a:t>Manter avaliação de revisores independentes.</a:t>
            </a:r>
          </a:p>
          <a:p>
            <a:r>
              <a:rPr lang="pt-BR" altLang="pt-BR" dirty="0"/>
              <a:t>Apontar as ferramentas que serão usadas. </a:t>
            </a:r>
          </a:p>
          <a:p>
            <a:pPr lvl="1"/>
            <a:r>
              <a:rPr lang="pt-BR" altLang="pt-BR" dirty="0"/>
              <a:t>Usar “checklists” ao invés de escalas com escore único de qualidade.</a:t>
            </a:r>
          </a:p>
          <a:p>
            <a:r>
              <a:rPr lang="pt-BR" altLang="pt-BR" dirty="0"/>
              <a:t>Avaliação crítica do risco de viés (</a:t>
            </a:r>
            <a:r>
              <a:rPr lang="pt-BR" altLang="pt-BR" b="1" i="1" dirty="0" err="1"/>
              <a:t>critical</a:t>
            </a:r>
            <a:r>
              <a:rPr lang="pt-BR" altLang="pt-BR" b="1" i="1" dirty="0"/>
              <a:t> </a:t>
            </a:r>
            <a:r>
              <a:rPr lang="pt-BR" altLang="pt-BR" b="1" i="1" dirty="0" err="1"/>
              <a:t>appraisal</a:t>
            </a:r>
            <a:r>
              <a:rPr lang="pt-BR" altLang="pt-BR" dirty="0"/>
              <a:t> ou </a:t>
            </a:r>
            <a:r>
              <a:rPr lang="pt-BR" altLang="pt-BR" b="1" i="1" dirty="0" err="1"/>
              <a:t>quality</a:t>
            </a:r>
            <a:r>
              <a:rPr lang="pt-BR" altLang="pt-BR" b="1" i="1" dirty="0"/>
              <a:t> assessment</a:t>
            </a:r>
            <a:r>
              <a:rPr lang="pt-BR" altLang="pt-BR" dirty="0"/>
              <a:t>) permite a discussão de resultados, e exploração de heterogeneidade, e análise de sensibilidade.</a:t>
            </a:r>
          </a:p>
        </p:txBody>
      </p:sp>
      <p:sp>
        <p:nvSpPr>
          <p:cNvPr id="4" name="Espaço Reservado para Número de Slide 5">
            <a:extLst>
              <a:ext uri="{FF2B5EF4-FFF2-40B4-BE49-F238E27FC236}">
                <a16:creationId xmlns:a16="http://schemas.microsoft.com/office/drawing/2014/main" id="{57BD3D5E-6E94-4118-9480-272C6B02384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1911C9-B4E3-4F85-B4E6-82BD25244518}" type="slidenum">
              <a:rPr lang="pt-BR" altLang="pt-BR">
                <a:solidFill>
                  <a:srgbClr val="898989"/>
                </a:solidFill>
                <a:latin typeface="Calibri" panose="020F0502020204030204" pitchFamily="34" charset="0"/>
              </a:rPr>
              <a:pPr eaLnBrk="1" hangingPunct="1"/>
              <a:t>43</a:t>
            </a:fld>
            <a:endParaRPr lang="pt-BR" altLang="pt-BR">
              <a:solidFill>
                <a:srgbClr val="898989"/>
              </a:solidFill>
              <a:latin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4B7A6B7F-A550-43C7-909E-5250FE78298A}"/>
              </a:ext>
            </a:extLst>
          </p:cNvPr>
          <p:cNvSpPr>
            <a:spLocks noGrp="1"/>
          </p:cNvSpPr>
          <p:nvPr>
            <p:ph type="sldNum" sz="quarter" idx="12"/>
          </p:nvPr>
        </p:nvSpPr>
        <p:spPr/>
        <p:txBody>
          <a:bodyPr/>
          <a:lstStyle/>
          <a:p>
            <a:fld id="{444BD89A-2866-48B6-9663-A8FDA7AE603D}" type="slidenum">
              <a:rPr lang="pt-BR" altLang="pt-BR" smtClean="0"/>
              <a:pPr/>
              <a:t>44</a:t>
            </a:fld>
            <a:endParaRPr lang="pt-BR" altLang="pt-BR"/>
          </a:p>
        </p:txBody>
      </p:sp>
      <p:pic>
        <p:nvPicPr>
          <p:cNvPr id="8" name="Imagem 7" descr="Uma imagem contendo texto&#10;&#10;Descrição gerada automaticamente">
            <a:extLst>
              <a:ext uri="{FF2B5EF4-FFF2-40B4-BE49-F238E27FC236}">
                <a16:creationId xmlns:a16="http://schemas.microsoft.com/office/drawing/2014/main" id="{4401E071-250A-4B30-BAD1-A3A526A75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423" y="0"/>
            <a:ext cx="5643154" cy="6858000"/>
          </a:xfrm>
          <a:prstGeom prst="rect">
            <a:avLst/>
          </a:prstGeom>
        </p:spPr>
      </p:pic>
    </p:spTree>
    <p:extLst>
      <p:ext uri="{BB962C8B-B14F-4D97-AF65-F5344CB8AC3E}">
        <p14:creationId xmlns:p14="http://schemas.microsoft.com/office/powerpoint/2010/main" val="1035433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177877E-3985-4ABC-8486-57018E8E837E}"/>
              </a:ext>
            </a:extLst>
          </p:cNvPr>
          <p:cNvSpPr>
            <a:spLocks noGrp="1"/>
          </p:cNvSpPr>
          <p:nvPr>
            <p:ph type="title"/>
          </p:nvPr>
        </p:nvSpPr>
        <p:spPr/>
        <p:txBody>
          <a:bodyPr/>
          <a:lstStyle/>
          <a:p>
            <a:r>
              <a:rPr lang="pt-BR" altLang="pt-BR" dirty="0"/>
              <a:t>Avaliação de qualidade</a:t>
            </a:r>
          </a:p>
        </p:txBody>
      </p:sp>
      <p:sp>
        <p:nvSpPr>
          <p:cNvPr id="4" name="Espaço Reservado para Número de Slide 5">
            <a:extLst>
              <a:ext uri="{FF2B5EF4-FFF2-40B4-BE49-F238E27FC236}">
                <a16:creationId xmlns:a16="http://schemas.microsoft.com/office/drawing/2014/main" id="{27A75237-B371-41E9-B347-9A845A06C41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37C346-B0C8-4904-A2FD-822C549C9389}" type="slidenum">
              <a:rPr lang="pt-BR" altLang="pt-BR">
                <a:solidFill>
                  <a:srgbClr val="898989"/>
                </a:solidFill>
                <a:latin typeface="Calibri" panose="020F0502020204030204" pitchFamily="34" charset="0"/>
              </a:rPr>
              <a:pPr eaLnBrk="1" hangingPunct="1"/>
              <a:t>45</a:t>
            </a:fld>
            <a:endParaRPr lang="pt-BR" altLang="pt-BR">
              <a:solidFill>
                <a:srgbClr val="898989"/>
              </a:solidFill>
              <a:latin typeface="Calibri" panose="020F0502020204030204" pitchFamily="34" charset="0"/>
            </a:endParaRPr>
          </a:p>
        </p:txBody>
      </p:sp>
      <p:pic>
        <p:nvPicPr>
          <p:cNvPr id="32772" name="Picture 4">
            <a:extLst>
              <a:ext uri="{FF2B5EF4-FFF2-40B4-BE49-F238E27FC236}">
                <a16:creationId xmlns:a16="http://schemas.microsoft.com/office/drawing/2014/main" id="{4D568F3E-A03A-4426-B50F-54CAEF619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84300"/>
            <a:ext cx="80073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976D4D5-FEEE-4C56-9311-6198A516D1FE}"/>
              </a:ext>
            </a:extLst>
          </p:cNvPr>
          <p:cNvSpPr>
            <a:spLocks noGrp="1"/>
          </p:cNvSpPr>
          <p:nvPr>
            <p:ph type="title"/>
          </p:nvPr>
        </p:nvSpPr>
        <p:spPr/>
        <p:txBody>
          <a:bodyPr/>
          <a:lstStyle/>
          <a:p>
            <a:r>
              <a:rPr lang="pt-BR" altLang="pt-BR"/>
              <a:t>Avaliação de qualidade</a:t>
            </a:r>
          </a:p>
        </p:txBody>
      </p:sp>
      <p:sp>
        <p:nvSpPr>
          <p:cNvPr id="31747" name="Rectangle 3">
            <a:extLst>
              <a:ext uri="{FF2B5EF4-FFF2-40B4-BE49-F238E27FC236}">
                <a16:creationId xmlns:a16="http://schemas.microsoft.com/office/drawing/2014/main" id="{27B182CF-F3BC-49E9-81A2-60B811455683}"/>
              </a:ext>
            </a:extLst>
          </p:cNvPr>
          <p:cNvSpPr>
            <a:spLocks noGrp="1"/>
          </p:cNvSpPr>
          <p:nvPr>
            <p:ph idx="1"/>
          </p:nvPr>
        </p:nvSpPr>
        <p:spPr>
          <a:xfrm>
            <a:off x="457200" y="1600200"/>
            <a:ext cx="8229600" cy="4525963"/>
          </a:xfrm>
        </p:spPr>
        <p:txBody>
          <a:bodyPr/>
          <a:lstStyle/>
          <a:p>
            <a:pPr>
              <a:lnSpc>
                <a:spcPct val="90000"/>
              </a:lnSpc>
            </a:pPr>
            <a:r>
              <a:rPr lang="pt-BR" altLang="pt-BR" sz="2800" dirty="0"/>
              <a:t>Exemplos</a:t>
            </a:r>
          </a:p>
          <a:p>
            <a:pPr lvl="1">
              <a:lnSpc>
                <a:spcPct val="90000"/>
              </a:lnSpc>
            </a:pPr>
            <a:r>
              <a:rPr lang="pt-BR" altLang="pt-BR" sz="2400" dirty="0"/>
              <a:t>Ensaios clínicos</a:t>
            </a:r>
          </a:p>
          <a:p>
            <a:pPr lvl="2">
              <a:lnSpc>
                <a:spcPct val="90000"/>
              </a:lnSpc>
            </a:pPr>
            <a:r>
              <a:rPr lang="pt-BR" altLang="pt-BR" sz="2000" dirty="0" err="1"/>
              <a:t>RoB</a:t>
            </a:r>
            <a:r>
              <a:rPr lang="pt-BR" altLang="pt-BR" sz="2000" dirty="0"/>
              <a:t> 2.0 </a:t>
            </a:r>
            <a:r>
              <a:rPr lang="pt-BR" sz="2000" dirty="0">
                <a:hlinkClick r:id="rId2"/>
              </a:rPr>
              <a:t>https://www.riskofbias.info/welcome</a:t>
            </a:r>
            <a:endParaRPr lang="pt-BR" altLang="pt-BR" sz="2000" dirty="0"/>
          </a:p>
          <a:p>
            <a:pPr lvl="1">
              <a:lnSpc>
                <a:spcPct val="90000"/>
              </a:lnSpc>
            </a:pPr>
            <a:r>
              <a:rPr lang="pt-BR" altLang="pt-BR" sz="2400" dirty="0"/>
              <a:t>Intervenções em estudos não randomizados, coortes ou casos-controle.</a:t>
            </a:r>
          </a:p>
          <a:p>
            <a:pPr lvl="2">
              <a:lnSpc>
                <a:spcPct val="90000"/>
              </a:lnSpc>
            </a:pPr>
            <a:r>
              <a:rPr lang="pt-BR" altLang="pt-BR" sz="2000" dirty="0"/>
              <a:t>Joana Briggs </a:t>
            </a:r>
            <a:r>
              <a:rPr lang="pt-BR" altLang="pt-BR" sz="2000" dirty="0" err="1"/>
              <a:t>appraisal</a:t>
            </a:r>
            <a:r>
              <a:rPr lang="pt-BR" altLang="pt-BR" sz="2000" dirty="0"/>
              <a:t> tools</a:t>
            </a:r>
          </a:p>
          <a:p>
            <a:pPr lvl="2">
              <a:lnSpc>
                <a:spcPct val="90000"/>
              </a:lnSpc>
            </a:pPr>
            <a:r>
              <a:rPr lang="pt-BR" altLang="pt-BR" sz="2000" dirty="0"/>
              <a:t>Newcastle-</a:t>
            </a:r>
            <a:r>
              <a:rPr lang="pt-BR" altLang="pt-BR" sz="2000" dirty="0" err="1"/>
              <a:t>Otawa</a:t>
            </a:r>
            <a:r>
              <a:rPr lang="pt-BR" altLang="pt-BR" sz="2000" dirty="0"/>
              <a:t>.</a:t>
            </a:r>
          </a:p>
          <a:p>
            <a:pPr lvl="2">
              <a:lnSpc>
                <a:spcPct val="90000"/>
              </a:lnSpc>
            </a:pPr>
            <a:r>
              <a:rPr lang="pt-BR" altLang="pt-BR" sz="2000" dirty="0"/>
              <a:t>MINORT</a:t>
            </a:r>
          </a:p>
          <a:p>
            <a:pPr lvl="2">
              <a:lnSpc>
                <a:spcPct val="90000"/>
              </a:lnSpc>
            </a:pPr>
            <a:r>
              <a:rPr lang="pt-BR" altLang="pt-BR" sz="2000" dirty="0"/>
              <a:t>ROBINS-1</a:t>
            </a:r>
          </a:p>
          <a:p>
            <a:pPr lvl="2">
              <a:lnSpc>
                <a:spcPct val="90000"/>
              </a:lnSpc>
            </a:pPr>
            <a:r>
              <a:rPr lang="pt-BR" altLang="pt-BR" sz="2000" dirty="0" err="1"/>
              <a:t>etc</a:t>
            </a:r>
            <a:endParaRPr lang="pt-BR" altLang="pt-BR" sz="2000" dirty="0"/>
          </a:p>
          <a:p>
            <a:pPr lvl="1">
              <a:lnSpc>
                <a:spcPct val="90000"/>
              </a:lnSpc>
            </a:pPr>
            <a:r>
              <a:rPr lang="pt-BR" altLang="pt-BR" sz="2400" dirty="0"/>
              <a:t>Testes diagnósticos.</a:t>
            </a:r>
          </a:p>
          <a:p>
            <a:pPr lvl="2">
              <a:lnSpc>
                <a:spcPct val="90000"/>
              </a:lnSpc>
            </a:pPr>
            <a:r>
              <a:rPr lang="pt-BR" altLang="pt-BR" sz="2000" dirty="0"/>
              <a:t>QUADAS-2</a:t>
            </a:r>
          </a:p>
          <a:p>
            <a:pPr lvl="1">
              <a:lnSpc>
                <a:spcPct val="90000"/>
              </a:lnSpc>
            </a:pPr>
            <a:r>
              <a:rPr lang="pt-BR" altLang="pt-BR" sz="2400" dirty="0"/>
              <a:t>Modelos de previsão diagnósticos ou prognósticos</a:t>
            </a:r>
          </a:p>
          <a:p>
            <a:pPr lvl="2">
              <a:lnSpc>
                <a:spcPct val="90000"/>
              </a:lnSpc>
            </a:pPr>
            <a:r>
              <a:rPr lang="pt-BR" altLang="pt-BR" sz="2000" dirty="0"/>
              <a:t>CHARM / PROBAST</a:t>
            </a:r>
          </a:p>
        </p:txBody>
      </p:sp>
      <p:sp>
        <p:nvSpPr>
          <p:cNvPr id="4" name="Espaço Reservado para Número de Slide 5">
            <a:extLst>
              <a:ext uri="{FF2B5EF4-FFF2-40B4-BE49-F238E27FC236}">
                <a16:creationId xmlns:a16="http://schemas.microsoft.com/office/drawing/2014/main" id="{AE83CD81-CD27-4221-979B-CE6C1260907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BD093C-D6A7-4737-A840-805B178E3857}" type="slidenum">
              <a:rPr lang="pt-BR" altLang="pt-BR">
                <a:solidFill>
                  <a:srgbClr val="898989"/>
                </a:solidFill>
                <a:latin typeface="Calibri" panose="020F0502020204030204" pitchFamily="34" charset="0"/>
              </a:rPr>
              <a:pPr eaLnBrk="1" hangingPunct="1"/>
              <a:t>46</a:t>
            </a:fld>
            <a:endParaRPr lang="pt-BR" altLang="pt-BR">
              <a:solidFill>
                <a:srgbClr val="898989"/>
              </a:solidFill>
              <a:latin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5">
            <a:extLst>
              <a:ext uri="{FF2B5EF4-FFF2-40B4-BE49-F238E27FC236}">
                <a16:creationId xmlns:a16="http://schemas.microsoft.com/office/drawing/2014/main" id="{CCD5B420-4CD2-42F9-A4F1-822E0E366A1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84247B-F6CA-4F6F-9566-0048ABB26A45}" type="slidenum">
              <a:rPr lang="pt-BR" altLang="pt-BR">
                <a:solidFill>
                  <a:srgbClr val="898989"/>
                </a:solidFill>
                <a:latin typeface="Calibri" panose="020F0502020204030204" pitchFamily="34" charset="0"/>
              </a:rPr>
              <a:pPr eaLnBrk="1" hangingPunct="1"/>
              <a:t>47</a:t>
            </a:fld>
            <a:endParaRPr lang="pt-BR" altLang="pt-BR">
              <a:solidFill>
                <a:srgbClr val="898989"/>
              </a:solidFill>
              <a:latin typeface="Calibri" panose="020F0502020204030204" pitchFamily="34" charset="0"/>
            </a:endParaRPr>
          </a:p>
        </p:txBody>
      </p:sp>
      <p:pic>
        <p:nvPicPr>
          <p:cNvPr id="2050" name="Picture 2">
            <a:extLst>
              <a:ext uri="{FF2B5EF4-FFF2-40B4-BE49-F238E27FC236}">
                <a16:creationId xmlns:a16="http://schemas.microsoft.com/office/drawing/2014/main" id="{65F60797-F9D5-4895-BEE9-FECD7E495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088232"/>
            <a:ext cx="3044458" cy="43651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521024E-0868-46BE-B2F0-54832C27F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5452" y="3057575"/>
            <a:ext cx="5768547" cy="17395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58C05F7-2299-4FB3-A4E0-F646DB2DBADD}"/>
              </a:ext>
            </a:extLst>
          </p:cNvPr>
          <p:cNvSpPr txBox="1">
            <a:spLocks/>
          </p:cNvSpPr>
          <p:nvPr/>
        </p:nvSpPr>
        <p:spPr>
          <a:xfrm>
            <a:off x="457200" y="274638"/>
            <a:ext cx="8229600" cy="1143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t-BR" altLang="pt-BR" dirty="0"/>
              <a:t>Avaliação de qualidade</a:t>
            </a:r>
          </a:p>
        </p:txBody>
      </p:sp>
      <p:sp>
        <p:nvSpPr>
          <p:cNvPr id="7" name="Espaço Reservado para Conteúdo 2">
            <a:extLst>
              <a:ext uri="{FF2B5EF4-FFF2-40B4-BE49-F238E27FC236}">
                <a16:creationId xmlns:a16="http://schemas.microsoft.com/office/drawing/2014/main" id="{F4A66954-E083-4852-B3F5-B41EE884324F}"/>
              </a:ext>
            </a:extLst>
          </p:cNvPr>
          <p:cNvSpPr txBox="1">
            <a:spLocks/>
          </p:cNvSpPr>
          <p:nvPr/>
        </p:nvSpPr>
        <p:spPr>
          <a:xfrm>
            <a:off x="3375452" y="1340768"/>
            <a:ext cx="5373012" cy="1636068"/>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t-BR" dirty="0" err="1"/>
              <a:t>RoB</a:t>
            </a:r>
            <a:r>
              <a:rPr lang="pt-BR" dirty="0"/>
              <a:t> 2.0</a:t>
            </a:r>
          </a:p>
          <a:p>
            <a:pPr marL="0" indent="0">
              <a:buNone/>
            </a:pPr>
            <a:r>
              <a:rPr lang="pt-BR" i="1" dirty="0" err="1"/>
              <a:t>robvis</a:t>
            </a:r>
            <a:r>
              <a:rPr lang="pt-BR" i="1" dirty="0"/>
              <a:t> app - </a:t>
            </a:r>
            <a:r>
              <a:rPr lang="pt-BR" sz="1600" dirty="0">
                <a:hlinkClick r:id="rId4"/>
              </a:rPr>
              <a:t>https://mcguinlu.shinyapps.io/robvis/</a:t>
            </a:r>
            <a:endParaRPr lang="pt-BR" sz="1600" dirty="0"/>
          </a:p>
        </p:txBody>
      </p:sp>
      <p:sp>
        <p:nvSpPr>
          <p:cNvPr id="8" name="CaixaDeTexto 7">
            <a:extLst>
              <a:ext uri="{FF2B5EF4-FFF2-40B4-BE49-F238E27FC236}">
                <a16:creationId xmlns:a16="http://schemas.microsoft.com/office/drawing/2014/main" id="{50BC40B6-E667-4474-9BD3-8D20303BB592}"/>
              </a:ext>
            </a:extLst>
          </p:cNvPr>
          <p:cNvSpPr txBox="1"/>
          <p:nvPr/>
        </p:nvSpPr>
        <p:spPr>
          <a:xfrm>
            <a:off x="107504" y="6455744"/>
            <a:ext cx="8208912" cy="276999"/>
          </a:xfrm>
          <a:prstGeom prst="rect">
            <a:avLst/>
          </a:prstGeom>
          <a:noFill/>
        </p:spPr>
        <p:txBody>
          <a:bodyPr wrap="square" rtlCol="0">
            <a:spAutoFit/>
          </a:bodyPr>
          <a:lstStyle/>
          <a:p>
            <a:pPr algn="ctr"/>
            <a:r>
              <a:rPr lang="pt-BR" sz="1200" dirty="0" err="1"/>
              <a:t>Sterne</a:t>
            </a:r>
            <a:r>
              <a:rPr lang="pt-BR" sz="1200" dirty="0"/>
              <a:t> JAC </a:t>
            </a:r>
            <a:r>
              <a:rPr lang="pt-BR" sz="1200" dirty="0" err="1"/>
              <a:t>RoB</a:t>
            </a:r>
            <a:r>
              <a:rPr lang="pt-BR" sz="1200" dirty="0"/>
              <a:t> 2: a </a:t>
            </a:r>
            <a:r>
              <a:rPr lang="pt-BR" sz="1200" dirty="0" err="1"/>
              <a:t>revised</a:t>
            </a:r>
            <a:r>
              <a:rPr lang="pt-BR" sz="1200" dirty="0"/>
              <a:t> tool for </a:t>
            </a:r>
            <a:r>
              <a:rPr lang="pt-BR" sz="1200" dirty="0" err="1"/>
              <a:t>assessing</a:t>
            </a:r>
            <a:r>
              <a:rPr lang="pt-BR" sz="1200" dirty="0"/>
              <a:t> </a:t>
            </a:r>
            <a:r>
              <a:rPr lang="pt-BR" sz="1200" dirty="0" err="1"/>
              <a:t>risk</a:t>
            </a:r>
            <a:r>
              <a:rPr lang="pt-BR" sz="1200" dirty="0"/>
              <a:t> </a:t>
            </a:r>
            <a:r>
              <a:rPr lang="pt-BR" sz="1200" dirty="0" err="1"/>
              <a:t>of</a:t>
            </a:r>
            <a:r>
              <a:rPr lang="pt-BR" sz="1200" dirty="0"/>
              <a:t> bias in </a:t>
            </a:r>
            <a:r>
              <a:rPr lang="pt-BR" sz="1200" dirty="0" err="1"/>
              <a:t>randomised</a:t>
            </a:r>
            <a:r>
              <a:rPr lang="pt-BR" sz="1200" dirty="0"/>
              <a:t> </a:t>
            </a:r>
            <a:r>
              <a:rPr lang="pt-BR" sz="1200" dirty="0" err="1"/>
              <a:t>trials</a:t>
            </a:r>
            <a:r>
              <a:rPr lang="pt-BR" sz="1200" dirty="0"/>
              <a:t>. BMJ 2019; 366: l4898.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a:extLst>
              <a:ext uri="{FF2B5EF4-FFF2-40B4-BE49-F238E27FC236}">
                <a16:creationId xmlns:a16="http://schemas.microsoft.com/office/drawing/2014/main" id="{20DBB2FE-4204-40B2-BD8E-222EFBAE3E0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1A8DF5-12E4-4F0F-BDD2-B4A994664DE4}" type="slidenum">
              <a:rPr lang="pt-BR" altLang="pt-BR">
                <a:solidFill>
                  <a:srgbClr val="898989"/>
                </a:solidFill>
                <a:latin typeface="Calibri" panose="020F0502020204030204" pitchFamily="34" charset="0"/>
              </a:rPr>
              <a:pPr eaLnBrk="1" hangingPunct="1"/>
              <a:t>48</a:t>
            </a:fld>
            <a:endParaRPr lang="pt-BR" altLang="pt-BR">
              <a:solidFill>
                <a:srgbClr val="898989"/>
              </a:solidFill>
              <a:latin typeface="Calibri" panose="020F0502020204030204" pitchFamily="34" charset="0"/>
            </a:endParaRPr>
          </a:p>
        </p:txBody>
      </p:sp>
      <p:pic>
        <p:nvPicPr>
          <p:cNvPr id="6" name="Imagem 5" descr="Tela de celular com texto preto sobre fundo branco&#10;&#10;Descrição gerada automaticamente">
            <a:extLst>
              <a:ext uri="{FF2B5EF4-FFF2-40B4-BE49-F238E27FC236}">
                <a16:creationId xmlns:a16="http://schemas.microsoft.com/office/drawing/2014/main" id="{854B5B46-77B9-413E-AF7E-7394C2E5B9A0}"/>
              </a:ext>
            </a:extLst>
          </p:cNvPr>
          <p:cNvPicPr>
            <a:picLocks noChangeAspect="1"/>
          </p:cNvPicPr>
          <p:nvPr/>
        </p:nvPicPr>
        <p:blipFill rotWithShape="1">
          <a:blip r:embed="rId2">
            <a:extLst>
              <a:ext uri="{28A0092B-C50C-407E-A947-70E740481C1C}">
                <a14:useLocalDpi xmlns:a14="http://schemas.microsoft.com/office/drawing/2010/main" val="0"/>
              </a:ext>
            </a:extLst>
          </a:blip>
          <a:srcRect t="6857"/>
          <a:stretch/>
        </p:blipFill>
        <p:spPr>
          <a:xfrm>
            <a:off x="3938279" y="1224137"/>
            <a:ext cx="3370025" cy="5231607"/>
          </a:xfrm>
          <a:prstGeom prst="rect">
            <a:avLst/>
          </a:prstGeom>
        </p:spPr>
      </p:pic>
      <p:sp>
        <p:nvSpPr>
          <p:cNvPr id="2" name="CaixaDeTexto 1">
            <a:extLst>
              <a:ext uri="{FF2B5EF4-FFF2-40B4-BE49-F238E27FC236}">
                <a16:creationId xmlns:a16="http://schemas.microsoft.com/office/drawing/2014/main" id="{7C930B49-1285-4CED-802B-E4DE7A30E5DB}"/>
              </a:ext>
            </a:extLst>
          </p:cNvPr>
          <p:cNvSpPr txBox="1"/>
          <p:nvPr/>
        </p:nvSpPr>
        <p:spPr>
          <a:xfrm>
            <a:off x="107504" y="6455744"/>
            <a:ext cx="8208912" cy="461665"/>
          </a:xfrm>
          <a:prstGeom prst="rect">
            <a:avLst/>
          </a:prstGeom>
          <a:noFill/>
        </p:spPr>
        <p:txBody>
          <a:bodyPr wrap="square" rtlCol="0">
            <a:spAutoFit/>
          </a:bodyPr>
          <a:lstStyle/>
          <a:p>
            <a:pPr algn="ctr"/>
            <a:r>
              <a:rPr lang="pt-BR" sz="1200" dirty="0" err="1"/>
              <a:t>Whiting</a:t>
            </a:r>
            <a:r>
              <a:rPr lang="pt-BR" sz="1200" dirty="0"/>
              <a:t> PF. QUADAS-2: A </a:t>
            </a:r>
            <a:r>
              <a:rPr lang="pt-BR" sz="1200" dirty="0" err="1"/>
              <a:t>Revised</a:t>
            </a:r>
            <a:r>
              <a:rPr lang="pt-BR" sz="1200" dirty="0"/>
              <a:t> Tool for </a:t>
            </a:r>
            <a:r>
              <a:rPr lang="pt-BR" sz="1200" dirty="0" err="1"/>
              <a:t>the</a:t>
            </a:r>
            <a:r>
              <a:rPr lang="pt-BR" sz="1200" dirty="0"/>
              <a:t> </a:t>
            </a:r>
            <a:r>
              <a:rPr lang="pt-BR" sz="1200" dirty="0" err="1"/>
              <a:t>Quality</a:t>
            </a:r>
            <a:r>
              <a:rPr lang="pt-BR" sz="1200" dirty="0"/>
              <a:t> Assessment </a:t>
            </a:r>
            <a:r>
              <a:rPr lang="pt-BR" sz="1200" dirty="0" err="1"/>
              <a:t>of</a:t>
            </a:r>
            <a:r>
              <a:rPr lang="pt-BR" sz="1200" dirty="0"/>
              <a:t> </a:t>
            </a:r>
            <a:r>
              <a:rPr lang="pt-BR" sz="1200" dirty="0" err="1"/>
              <a:t>Diagnostic</a:t>
            </a:r>
            <a:r>
              <a:rPr lang="pt-BR" sz="1200" dirty="0"/>
              <a:t> </a:t>
            </a:r>
            <a:r>
              <a:rPr lang="pt-BR" sz="1200" dirty="0" err="1"/>
              <a:t>Accuracy</a:t>
            </a:r>
            <a:r>
              <a:rPr lang="pt-BR" sz="1200" dirty="0"/>
              <a:t> </a:t>
            </a:r>
            <a:r>
              <a:rPr lang="pt-BR" sz="1200" dirty="0" err="1"/>
              <a:t>Studies</a:t>
            </a:r>
            <a:r>
              <a:rPr lang="pt-BR" sz="1200" dirty="0"/>
              <a:t>. </a:t>
            </a:r>
            <a:r>
              <a:rPr lang="pt-BR" sz="1200" dirty="0" err="1"/>
              <a:t>Annals</a:t>
            </a:r>
            <a:r>
              <a:rPr lang="pt-BR" sz="1200" dirty="0"/>
              <a:t> </a:t>
            </a:r>
            <a:r>
              <a:rPr lang="pt-BR" sz="1200" dirty="0" err="1"/>
              <a:t>of</a:t>
            </a:r>
            <a:r>
              <a:rPr lang="pt-BR" sz="1200" dirty="0"/>
              <a:t> </a:t>
            </a:r>
            <a:r>
              <a:rPr lang="pt-BR" sz="1200" dirty="0" err="1"/>
              <a:t>Internal</a:t>
            </a:r>
            <a:r>
              <a:rPr lang="pt-BR" sz="1200" dirty="0"/>
              <a:t> Medicine. 2011;155(8):529–36.</a:t>
            </a:r>
          </a:p>
        </p:txBody>
      </p:sp>
      <p:sp>
        <p:nvSpPr>
          <p:cNvPr id="8" name="Rectangle 2">
            <a:extLst>
              <a:ext uri="{FF2B5EF4-FFF2-40B4-BE49-F238E27FC236}">
                <a16:creationId xmlns:a16="http://schemas.microsoft.com/office/drawing/2014/main" id="{9F70F988-D63E-456F-A25D-B3FC781E237F}"/>
              </a:ext>
            </a:extLst>
          </p:cNvPr>
          <p:cNvSpPr txBox="1">
            <a:spLocks/>
          </p:cNvSpPr>
          <p:nvPr/>
        </p:nvSpPr>
        <p:spPr>
          <a:xfrm>
            <a:off x="457200" y="274638"/>
            <a:ext cx="8229600" cy="1143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t-BR" altLang="pt-BR" dirty="0"/>
              <a:t>Avaliação de qualidade</a:t>
            </a:r>
          </a:p>
        </p:txBody>
      </p:sp>
      <p:pic>
        <p:nvPicPr>
          <p:cNvPr id="3" name="Imagem 2">
            <a:extLst>
              <a:ext uri="{FF2B5EF4-FFF2-40B4-BE49-F238E27FC236}">
                <a16:creationId xmlns:a16="http://schemas.microsoft.com/office/drawing/2014/main" id="{64BFAA85-0BC1-4BFE-B845-40DD42E5A79D}"/>
              </a:ext>
            </a:extLst>
          </p:cNvPr>
          <p:cNvPicPr>
            <a:picLocks noChangeAspect="1"/>
          </p:cNvPicPr>
          <p:nvPr/>
        </p:nvPicPr>
        <p:blipFill rotWithShape="1">
          <a:blip r:embed="rId3">
            <a:extLst>
              <a:ext uri="{28A0092B-C50C-407E-A947-70E740481C1C}">
                <a14:useLocalDpi xmlns:a14="http://schemas.microsoft.com/office/drawing/2010/main" val="0"/>
              </a:ext>
            </a:extLst>
          </a:blip>
          <a:srcRect t="4456"/>
          <a:stretch/>
        </p:blipFill>
        <p:spPr>
          <a:xfrm>
            <a:off x="107504" y="1124744"/>
            <a:ext cx="3911157" cy="5231606"/>
          </a:xfrm>
          <a:prstGeom prst="rect">
            <a:avLst/>
          </a:prstGeom>
        </p:spPr>
      </p:pic>
      <p:sp>
        <p:nvSpPr>
          <p:cNvPr id="9" name="Espaço Reservado para Conteúdo 2">
            <a:extLst>
              <a:ext uri="{FF2B5EF4-FFF2-40B4-BE49-F238E27FC236}">
                <a16:creationId xmlns:a16="http://schemas.microsoft.com/office/drawing/2014/main" id="{F84C73C5-9A30-46F6-A8AB-CB62F9B9D7AD}"/>
              </a:ext>
            </a:extLst>
          </p:cNvPr>
          <p:cNvSpPr txBox="1">
            <a:spLocks/>
          </p:cNvSpPr>
          <p:nvPr/>
        </p:nvSpPr>
        <p:spPr>
          <a:xfrm>
            <a:off x="7081936" y="1268760"/>
            <a:ext cx="1954560" cy="604664"/>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t-BR" dirty="0"/>
              <a:t>QUADAS-2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D5A27-1762-4AEF-99A2-61BEEE0A478F}"/>
              </a:ext>
            </a:extLst>
          </p:cNvPr>
          <p:cNvSpPr>
            <a:spLocks noGrp="1"/>
          </p:cNvSpPr>
          <p:nvPr>
            <p:ph type="title"/>
          </p:nvPr>
        </p:nvSpPr>
        <p:spPr/>
        <p:txBody>
          <a:bodyPr/>
          <a:lstStyle/>
          <a:p>
            <a:r>
              <a:rPr lang="pt-BR" altLang="pt-BR" dirty="0"/>
              <a:t>Avaliação de qualidade</a:t>
            </a:r>
            <a:endParaRPr lang="pt-BR" dirty="0"/>
          </a:p>
        </p:txBody>
      </p:sp>
      <p:sp>
        <p:nvSpPr>
          <p:cNvPr id="3" name="Espaço Reservado para Conteúdo 2">
            <a:extLst>
              <a:ext uri="{FF2B5EF4-FFF2-40B4-BE49-F238E27FC236}">
                <a16:creationId xmlns:a16="http://schemas.microsoft.com/office/drawing/2014/main" id="{3164DE31-1A9C-4C0C-A5CB-68746D1B51E8}"/>
              </a:ext>
            </a:extLst>
          </p:cNvPr>
          <p:cNvSpPr>
            <a:spLocks noGrp="1"/>
          </p:cNvSpPr>
          <p:nvPr>
            <p:ph idx="1"/>
          </p:nvPr>
        </p:nvSpPr>
        <p:spPr>
          <a:xfrm>
            <a:off x="457200" y="1600201"/>
            <a:ext cx="8229600" cy="604664"/>
          </a:xfrm>
        </p:spPr>
        <p:txBody>
          <a:bodyPr/>
          <a:lstStyle/>
          <a:p>
            <a:r>
              <a:rPr lang="pt-BR" dirty="0"/>
              <a:t>CHARM -&gt; PROBAST</a:t>
            </a:r>
          </a:p>
        </p:txBody>
      </p:sp>
      <p:sp>
        <p:nvSpPr>
          <p:cNvPr id="5" name="Espaço Reservado para Número de Slide 5">
            <a:extLst>
              <a:ext uri="{FF2B5EF4-FFF2-40B4-BE49-F238E27FC236}">
                <a16:creationId xmlns:a16="http://schemas.microsoft.com/office/drawing/2014/main" id="{20DBB2FE-4204-40B2-BD8E-222EFBAE3E0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1A8DF5-12E4-4F0F-BDD2-B4A994664DE4}" type="slidenum">
              <a:rPr lang="pt-BR" altLang="pt-BR">
                <a:solidFill>
                  <a:srgbClr val="898989"/>
                </a:solidFill>
                <a:latin typeface="Calibri" panose="020F0502020204030204" pitchFamily="34" charset="0"/>
              </a:rPr>
              <a:pPr eaLnBrk="1" hangingPunct="1"/>
              <a:t>49</a:t>
            </a:fld>
            <a:endParaRPr lang="pt-BR" altLang="pt-BR">
              <a:solidFill>
                <a:srgbClr val="898989"/>
              </a:solidFill>
              <a:latin typeface="Calibri" panose="020F0502020204030204" pitchFamily="34" charset="0"/>
            </a:endParaRPr>
          </a:p>
        </p:txBody>
      </p:sp>
      <p:sp>
        <p:nvSpPr>
          <p:cNvPr id="34821" name="Text Box 335">
            <a:extLst>
              <a:ext uri="{FF2B5EF4-FFF2-40B4-BE49-F238E27FC236}">
                <a16:creationId xmlns:a16="http://schemas.microsoft.com/office/drawing/2014/main" id="{86B128FB-A09D-4306-BA94-BACED754D182}"/>
              </a:ext>
            </a:extLst>
          </p:cNvPr>
          <p:cNvSpPr txBox="1">
            <a:spLocks noChangeArrowheads="1"/>
          </p:cNvSpPr>
          <p:nvPr/>
        </p:nvSpPr>
        <p:spPr bwMode="auto">
          <a:xfrm>
            <a:off x="2412082" y="2486224"/>
            <a:ext cx="424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pt-BR" altLang="pt-BR" dirty="0"/>
              <a:t>Exemplo de avaliação pelo PROBAST.</a:t>
            </a:r>
          </a:p>
        </p:txBody>
      </p:sp>
      <p:pic>
        <p:nvPicPr>
          <p:cNvPr id="1026" name="Picture 2">
            <a:extLst>
              <a:ext uri="{FF2B5EF4-FFF2-40B4-BE49-F238E27FC236}">
                <a16:creationId xmlns:a16="http://schemas.microsoft.com/office/drawing/2014/main" id="{5577CFBB-CC98-4499-B585-20FCA0293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6952"/>
            <a:ext cx="9144000" cy="2751137"/>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A3151C40-D967-4688-BCFC-38314AA3485B}"/>
              </a:ext>
            </a:extLst>
          </p:cNvPr>
          <p:cNvSpPr txBox="1"/>
          <p:nvPr/>
        </p:nvSpPr>
        <p:spPr>
          <a:xfrm>
            <a:off x="107504" y="5949280"/>
            <a:ext cx="8208912" cy="830997"/>
          </a:xfrm>
          <a:prstGeom prst="rect">
            <a:avLst/>
          </a:prstGeom>
          <a:noFill/>
        </p:spPr>
        <p:txBody>
          <a:bodyPr wrap="square" rtlCol="0">
            <a:spAutoFit/>
          </a:bodyPr>
          <a:lstStyle/>
          <a:p>
            <a:pPr algn="ctr"/>
            <a:r>
              <a:rPr lang="pt-BR" sz="1200" dirty="0"/>
              <a:t>Wolff RF. PROBAST: A Tool </a:t>
            </a:r>
            <a:r>
              <a:rPr lang="pt-BR" sz="1200" dirty="0" err="1"/>
              <a:t>to</a:t>
            </a:r>
            <a:r>
              <a:rPr lang="pt-BR" sz="1200" dirty="0"/>
              <a:t> </a:t>
            </a:r>
            <a:r>
              <a:rPr lang="pt-BR" sz="1200" dirty="0" err="1"/>
              <a:t>Assess</a:t>
            </a:r>
            <a:r>
              <a:rPr lang="pt-BR" sz="1200" dirty="0"/>
              <a:t> </a:t>
            </a:r>
            <a:r>
              <a:rPr lang="pt-BR" sz="1200" dirty="0" err="1"/>
              <a:t>the</a:t>
            </a:r>
            <a:r>
              <a:rPr lang="pt-BR" sz="1200" dirty="0"/>
              <a:t> Risk </a:t>
            </a:r>
            <a:r>
              <a:rPr lang="pt-BR" sz="1200" dirty="0" err="1"/>
              <a:t>of</a:t>
            </a:r>
            <a:r>
              <a:rPr lang="pt-BR" sz="1200" dirty="0"/>
              <a:t> Bias </a:t>
            </a:r>
            <a:r>
              <a:rPr lang="pt-BR" sz="1200" dirty="0" err="1"/>
              <a:t>and</a:t>
            </a:r>
            <a:r>
              <a:rPr lang="pt-BR" sz="1200" dirty="0"/>
              <a:t> </a:t>
            </a:r>
            <a:r>
              <a:rPr lang="pt-BR" sz="1200" dirty="0" err="1"/>
              <a:t>Applicability</a:t>
            </a:r>
            <a:r>
              <a:rPr lang="pt-BR" sz="1200" dirty="0"/>
              <a:t> </a:t>
            </a:r>
            <a:r>
              <a:rPr lang="pt-BR" sz="1200" dirty="0" err="1"/>
              <a:t>of</a:t>
            </a:r>
            <a:r>
              <a:rPr lang="pt-BR" sz="1200" dirty="0"/>
              <a:t> </a:t>
            </a:r>
            <a:r>
              <a:rPr lang="pt-BR" sz="1200" dirty="0" err="1"/>
              <a:t>Prediction</a:t>
            </a:r>
            <a:r>
              <a:rPr lang="pt-BR" sz="1200" dirty="0"/>
              <a:t> </a:t>
            </a:r>
            <a:r>
              <a:rPr lang="pt-BR" sz="1200" dirty="0" err="1"/>
              <a:t>Model</a:t>
            </a:r>
            <a:r>
              <a:rPr lang="pt-BR" sz="1200" dirty="0"/>
              <a:t> </a:t>
            </a:r>
            <a:r>
              <a:rPr lang="pt-BR" sz="1200" dirty="0" err="1"/>
              <a:t>Studies</a:t>
            </a:r>
            <a:r>
              <a:rPr lang="pt-BR" sz="1200" dirty="0"/>
              <a:t>. </a:t>
            </a:r>
            <a:r>
              <a:rPr lang="pt-BR" sz="1200" dirty="0" err="1"/>
              <a:t>Annals</a:t>
            </a:r>
            <a:r>
              <a:rPr lang="pt-BR" sz="1200" dirty="0"/>
              <a:t> </a:t>
            </a:r>
            <a:r>
              <a:rPr lang="pt-BR" sz="1200" dirty="0" err="1"/>
              <a:t>of</a:t>
            </a:r>
            <a:r>
              <a:rPr lang="pt-BR" sz="1200" dirty="0"/>
              <a:t> </a:t>
            </a:r>
            <a:r>
              <a:rPr lang="pt-BR" sz="1200" dirty="0" err="1"/>
              <a:t>Internal</a:t>
            </a:r>
            <a:r>
              <a:rPr lang="pt-BR" sz="1200" dirty="0"/>
              <a:t> Medicine. 2019;170(1):51. </a:t>
            </a:r>
          </a:p>
          <a:p>
            <a:pPr algn="ctr"/>
            <a:r>
              <a:rPr lang="pt-BR" sz="1200" dirty="0" err="1"/>
              <a:t>Moons</a:t>
            </a:r>
            <a:r>
              <a:rPr lang="pt-BR" sz="1200" dirty="0"/>
              <a:t> KGM, </a:t>
            </a:r>
            <a:r>
              <a:rPr lang="pt-BR" sz="1200" dirty="0" err="1"/>
              <a:t>Critical</a:t>
            </a:r>
            <a:r>
              <a:rPr lang="pt-BR" sz="1200" dirty="0"/>
              <a:t> </a:t>
            </a:r>
            <a:r>
              <a:rPr lang="pt-BR" sz="1200" dirty="0" err="1"/>
              <a:t>Appraisal</a:t>
            </a:r>
            <a:r>
              <a:rPr lang="pt-BR" sz="1200" dirty="0"/>
              <a:t> </a:t>
            </a:r>
            <a:r>
              <a:rPr lang="pt-BR" sz="1200" dirty="0" err="1"/>
              <a:t>and</a:t>
            </a:r>
            <a:r>
              <a:rPr lang="pt-BR" sz="1200" dirty="0"/>
              <a:t> Data </a:t>
            </a:r>
            <a:r>
              <a:rPr lang="pt-BR" sz="1200" dirty="0" err="1"/>
              <a:t>Extraction</a:t>
            </a:r>
            <a:r>
              <a:rPr lang="pt-BR" sz="1200" dirty="0"/>
              <a:t> for </a:t>
            </a:r>
            <a:r>
              <a:rPr lang="pt-BR" sz="1200" dirty="0" err="1"/>
              <a:t>Systematic</a:t>
            </a:r>
            <a:r>
              <a:rPr lang="pt-BR" sz="1200" dirty="0"/>
              <a:t> Reviews </a:t>
            </a:r>
            <a:r>
              <a:rPr lang="pt-BR" sz="1200" dirty="0" err="1"/>
              <a:t>of</a:t>
            </a:r>
            <a:r>
              <a:rPr lang="pt-BR" sz="1200" dirty="0"/>
              <a:t> </a:t>
            </a:r>
            <a:r>
              <a:rPr lang="pt-BR" sz="1200" dirty="0" err="1"/>
              <a:t>Prediction</a:t>
            </a:r>
            <a:r>
              <a:rPr lang="pt-BR" sz="1200" dirty="0"/>
              <a:t> </a:t>
            </a:r>
            <a:r>
              <a:rPr lang="pt-BR" sz="1200" dirty="0" err="1"/>
              <a:t>Modelling</a:t>
            </a:r>
            <a:r>
              <a:rPr lang="pt-BR" sz="1200" dirty="0"/>
              <a:t> </a:t>
            </a:r>
            <a:r>
              <a:rPr lang="pt-BR" sz="1200" dirty="0" err="1"/>
              <a:t>Studies</a:t>
            </a:r>
            <a:r>
              <a:rPr lang="pt-BR" sz="1200" dirty="0"/>
              <a:t>: The CHARMS Checklist. </a:t>
            </a:r>
            <a:r>
              <a:rPr lang="pt-BR" sz="1200" dirty="0" err="1"/>
              <a:t>PLoS</a:t>
            </a:r>
            <a:r>
              <a:rPr lang="pt-BR" sz="1200" dirty="0"/>
              <a:t> Medicine. 14 de outubro de 2014;11(10):e1001744. </a:t>
            </a:r>
          </a:p>
        </p:txBody>
      </p:sp>
    </p:spTree>
    <p:extLst>
      <p:ext uri="{BB962C8B-B14F-4D97-AF65-F5344CB8AC3E}">
        <p14:creationId xmlns:p14="http://schemas.microsoft.com/office/powerpoint/2010/main" val="1603718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E92599F-D82B-45A3-8393-C062086C3306}"/>
              </a:ext>
            </a:extLst>
          </p:cNvPr>
          <p:cNvSpPr>
            <a:spLocks noGrp="1"/>
          </p:cNvSpPr>
          <p:nvPr>
            <p:ph type="title"/>
          </p:nvPr>
        </p:nvSpPr>
        <p:spPr/>
        <p:txBody>
          <a:bodyPr/>
          <a:lstStyle/>
          <a:p>
            <a:r>
              <a:rPr lang="pt-BR" altLang="pt-BR"/>
              <a:t>Objetivos</a:t>
            </a:r>
          </a:p>
        </p:txBody>
      </p:sp>
      <p:sp>
        <p:nvSpPr>
          <p:cNvPr id="3075" name="Rectangle 3">
            <a:extLst>
              <a:ext uri="{FF2B5EF4-FFF2-40B4-BE49-F238E27FC236}">
                <a16:creationId xmlns:a16="http://schemas.microsoft.com/office/drawing/2014/main" id="{77F4541B-83E2-4358-A6C8-4E470AFD713B}"/>
              </a:ext>
            </a:extLst>
          </p:cNvPr>
          <p:cNvSpPr>
            <a:spLocks noGrp="1"/>
          </p:cNvSpPr>
          <p:nvPr>
            <p:ph idx="1"/>
          </p:nvPr>
        </p:nvSpPr>
        <p:spPr/>
        <p:txBody>
          <a:bodyPr/>
          <a:lstStyle/>
          <a:p>
            <a:r>
              <a:rPr lang="pt-BR" altLang="pt-BR"/>
              <a:t>Compreender a necessidade de síntese do conhecimento. </a:t>
            </a:r>
          </a:p>
          <a:p>
            <a:r>
              <a:rPr lang="pt-BR" altLang="pt-BR"/>
              <a:t>Compreender conceitos básicos envolvidos em revisão sistemática.</a:t>
            </a:r>
          </a:p>
          <a:p>
            <a:r>
              <a:rPr lang="pt-BR" altLang="pt-BR"/>
              <a:t>Saber por onde começar a estudar ou que material consultar caso queira conduzir a sua própria revisão. </a:t>
            </a:r>
          </a:p>
        </p:txBody>
      </p:sp>
      <p:sp>
        <p:nvSpPr>
          <p:cNvPr id="4" name="Espaço Reservado para Número de Slide 5">
            <a:extLst>
              <a:ext uri="{FF2B5EF4-FFF2-40B4-BE49-F238E27FC236}">
                <a16:creationId xmlns:a16="http://schemas.microsoft.com/office/drawing/2014/main" id="{3B38772E-F1DC-4443-B1BA-49FF9905761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1132F5-CB52-48F2-BD4C-7FDD69569A14}" type="slidenum">
              <a:rPr lang="pt-BR" altLang="pt-BR">
                <a:solidFill>
                  <a:srgbClr val="898989"/>
                </a:solidFill>
                <a:latin typeface="Calibri" panose="020F0502020204030204" pitchFamily="34" charset="0"/>
              </a:rPr>
              <a:pPr eaLnBrk="1" hangingPunct="1"/>
              <a:t>5</a:t>
            </a:fld>
            <a:endParaRPr lang="pt-BR" altLang="pt-BR">
              <a:solidFill>
                <a:srgbClr val="898989"/>
              </a:solidFill>
              <a:latin typeface="Calibri" panose="020F05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27B0969-E438-4A49-B463-4F2EEB1CC85F}"/>
              </a:ext>
            </a:extLst>
          </p:cNvPr>
          <p:cNvSpPr>
            <a:spLocks noGrp="1"/>
          </p:cNvSpPr>
          <p:nvPr>
            <p:ph type="title"/>
          </p:nvPr>
        </p:nvSpPr>
        <p:spPr/>
        <p:txBody>
          <a:bodyPr/>
          <a:lstStyle/>
          <a:p>
            <a:r>
              <a:rPr lang="pt-BR" altLang="pt-BR"/>
              <a:t>Caminho das pedras</a:t>
            </a:r>
          </a:p>
        </p:txBody>
      </p:sp>
      <p:sp>
        <p:nvSpPr>
          <p:cNvPr id="4" name="Espaço Reservado para Número de Slide 5">
            <a:extLst>
              <a:ext uri="{FF2B5EF4-FFF2-40B4-BE49-F238E27FC236}">
                <a16:creationId xmlns:a16="http://schemas.microsoft.com/office/drawing/2014/main" id="{601AC335-461C-42DD-B2E3-4D742D18973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C142AD-0DE3-4ECA-9E3E-5CE3DCF31C6F}" type="slidenum">
              <a:rPr lang="pt-BR" altLang="pt-BR">
                <a:solidFill>
                  <a:srgbClr val="898989"/>
                </a:solidFill>
                <a:latin typeface="Calibri" panose="020F0502020204030204" pitchFamily="34" charset="0"/>
              </a:rPr>
              <a:pPr eaLnBrk="1" hangingPunct="1"/>
              <a:t>50</a:t>
            </a:fld>
            <a:endParaRPr lang="pt-BR" altLang="pt-BR">
              <a:solidFill>
                <a:srgbClr val="898989"/>
              </a:solidFill>
              <a:latin typeface="Calibri" panose="020F0502020204030204" pitchFamily="34" charset="0"/>
            </a:endParaRPr>
          </a:p>
        </p:txBody>
      </p:sp>
      <p:pic>
        <p:nvPicPr>
          <p:cNvPr id="36868" name="Picture 3">
            <a:extLst>
              <a:ext uri="{FF2B5EF4-FFF2-40B4-BE49-F238E27FC236}">
                <a16:creationId xmlns:a16="http://schemas.microsoft.com/office/drawing/2014/main" id="{7AFB82BA-3F65-477F-8AF7-7D178EC1D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9144000"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a:extLst>
              <a:ext uri="{FF2B5EF4-FFF2-40B4-BE49-F238E27FC236}">
                <a16:creationId xmlns:a16="http://schemas.microsoft.com/office/drawing/2014/main" id="{DB2213B0-8527-4A5D-9720-1398734C4B00}"/>
              </a:ext>
            </a:extLst>
          </p:cNvPr>
          <p:cNvSpPr txBox="1"/>
          <p:nvPr/>
        </p:nvSpPr>
        <p:spPr>
          <a:xfrm>
            <a:off x="323528" y="6237312"/>
            <a:ext cx="7704856" cy="523220"/>
          </a:xfrm>
          <a:prstGeom prst="rect">
            <a:avLst/>
          </a:prstGeom>
          <a:noFill/>
        </p:spPr>
        <p:txBody>
          <a:bodyPr wrap="square" rtlCol="0">
            <a:spAutoFit/>
          </a:bodyPr>
          <a:lstStyle/>
          <a:p>
            <a:pPr algn="ctr"/>
            <a:r>
              <a:rPr lang="en-US" sz="1400" dirty="0"/>
              <a:t>Clinical Research Methods Systematic reviews and meta-analyses: An illustrated, step-by-step guide. The National medical journal of India 17(2):86-95 · March 2004</a:t>
            </a:r>
            <a:endParaRPr lang="pt-BR" sz="1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F4F25DB-8922-4840-8FB7-EA6E0D36D274}"/>
              </a:ext>
            </a:extLst>
          </p:cNvPr>
          <p:cNvSpPr>
            <a:spLocks noGrp="1"/>
          </p:cNvSpPr>
          <p:nvPr>
            <p:ph type="title"/>
          </p:nvPr>
        </p:nvSpPr>
        <p:spPr/>
        <p:txBody>
          <a:bodyPr/>
          <a:lstStyle/>
          <a:p>
            <a:r>
              <a:rPr lang="pt-BR" altLang="pt-BR" dirty="0"/>
              <a:t>Resultados</a:t>
            </a:r>
          </a:p>
        </p:txBody>
      </p:sp>
      <p:sp>
        <p:nvSpPr>
          <p:cNvPr id="37891" name="Rectangle 3">
            <a:extLst>
              <a:ext uri="{FF2B5EF4-FFF2-40B4-BE49-F238E27FC236}">
                <a16:creationId xmlns:a16="http://schemas.microsoft.com/office/drawing/2014/main" id="{CD20D725-9323-43CC-BF3F-7634D7E989FE}"/>
              </a:ext>
            </a:extLst>
          </p:cNvPr>
          <p:cNvSpPr>
            <a:spLocks noGrp="1"/>
          </p:cNvSpPr>
          <p:nvPr>
            <p:ph idx="1"/>
          </p:nvPr>
        </p:nvSpPr>
        <p:spPr/>
        <p:txBody>
          <a:bodyPr>
            <a:normAutofit fontScale="77500" lnSpcReduction="20000"/>
          </a:bodyPr>
          <a:lstStyle/>
          <a:p>
            <a:r>
              <a:rPr lang="pt-BR" altLang="pt-BR" sz="2800" dirty="0"/>
              <a:t>Plano de análise e metanálise</a:t>
            </a:r>
          </a:p>
          <a:p>
            <a:pPr lvl="1"/>
            <a:r>
              <a:rPr lang="pt-BR" altLang="pt-BR" sz="2400" dirty="0"/>
              <a:t>Resultados descritivos (antes da metanálise)</a:t>
            </a:r>
          </a:p>
          <a:p>
            <a:pPr lvl="1"/>
            <a:r>
              <a:rPr lang="pt-BR" altLang="pt-BR" sz="2400" dirty="0"/>
              <a:t>Características do PICO entre os estudos incluídos</a:t>
            </a:r>
          </a:p>
          <a:p>
            <a:pPr lvl="1"/>
            <a:r>
              <a:rPr lang="pt-BR" altLang="pt-BR" sz="2400" dirty="0"/>
              <a:t>Tipo de variável: binária, ordinal, contínua, contagem e sobrevivência.</a:t>
            </a:r>
          </a:p>
          <a:p>
            <a:pPr lvl="1"/>
            <a:r>
              <a:rPr lang="pt-BR" altLang="pt-BR" sz="2400" dirty="0"/>
              <a:t>Resultados podem precisar de transformações para um formato razoável para análise</a:t>
            </a:r>
            <a:r>
              <a:rPr lang="en-US" altLang="pt-BR" sz="2400" dirty="0"/>
              <a:t>.</a:t>
            </a:r>
            <a:endParaRPr lang="pt-BR" altLang="pt-BR" sz="2400" dirty="0"/>
          </a:p>
          <a:p>
            <a:pPr lvl="1"/>
            <a:r>
              <a:rPr lang="pt-BR" altLang="pt-BR" sz="2400" dirty="0"/>
              <a:t>Combinar, se possível, os resultados dos diferentes estudos em uma medida única – “Forest </a:t>
            </a:r>
            <a:r>
              <a:rPr lang="pt-BR" altLang="pt-BR" sz="2400" dirty="0" err="1"/>
              <a:t>plot</a:t>
            </a:r>
            <a:r>
              <a:rPr lang="pt-BR" altLang="pt-BR" sz="2400" dirty="0"/>
              <a:t>”.</a:t>
            </a:r>
          </a:p>
          <a:p>
            <a:pPr lvl="2"/>
            <a:r>
              <a:rPr lang="pt-BR" altLang="pt-BR" sz="2000" dirty="0"/>
              <a:t>Antecipar os modelos de análise: efeito fixo, efeito aleatório, modelo bivariado, SROC, modelos bayesianos, metanálise multivariada, metanálise em rede</a:t>
            </a:r>
          </a:p>
          <a:p>
            <a:pPr lvl="1"/>
            <a:r>
              <a:rPr lang="pt-BR" altLang="pt-BR" sz="2400" dirty="0"/>
              <a:t>Avaliação da heterogeneidade – mesmo sem medida única </a:t>
            </a:r>
            <a:r>
              <a:rPr lang="pt-BR" altLang="pt-BR" sz="2400" i="1" dirty="0"/>
              <a:t>Forest </a:t>
            </a:r>
            <a:r>
              <a:rPr lang="pt-BR" altLang="pt-BR" sz="2400" i="1" dirty="0" err="1"/>
              <a:t>plots</a:t>
            </a:r>
            <a:r>
              <a:rPr lang="pt-BR" altLang="pt-BR" sz="2400" dirty="0"/>
              <a:t> são interessantes.</a:t>
            </a:r>
          </a:p>
          <a:p>
            <a:pPr lvl="1"/>
            <a:r>
              <a:rPr lang="pt-BR" altLang="pt-BR" sz="2400" dirty="0"/>
              <a:t>Análise de sensibilidade.</a:t>
            </a:r>
          </a:p>
          <a:p>
            <a:pPr lvl="1"/>
            <a:r>
              <a:rPr lang="pt-BR" altLang="pt-BR" sz="2400" dirty="0"/>
              <a:t>Meta-regressão.</a:t>
            </a:r>
          </a:p>
          <a:p>
            <a:pPr lvl="1"/>
            <a:r>
              <a:rPr lang="pt-BR" altLang="pt-BR" sz="2400" dirty="0"/>
              <a:t>Análise de subgrupos.</a:t>
            </a:r>
          </a:p>
          <a:p>
            <a:pPr lvl="1"/>
            <a:r>
              <a:rPr lang="pt-BR" altLang="pt-BR" sz="2400" dirty="0"/>
              <a:t>Avaliação de vieses.</a:t>
            </a:r>
          </a:p>
        </p:txBody>
      </p:sp>
      <p:sp>
        <p:nvSpPr>
          <p:cNvPr id="4" name="Espaço Reservado para Número de Slide 5">
            <a:extLst>
              <a:ext uri="{FF2B5EF4-FFF2-40B4-BE49-F238E27FC236}">
                <a16:creationId xmlns:a16="http://schemas.microsoft.com/office/drawing/2014/main" id="{D56373ED-17CD-47B4-8C96-FF4AC942266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BC553D-753E-4775-ACDB-C62EB536A661}" type="slidenum">
              <a:rPr lang="pt-BR" altLang="pt-BR">
                <a:solidFill>
                  <a:srgbClr val="898989"/>
                </a:solidFill>
                <a:latin typeface="Calibri" panose="020F0502020204030204" pitchFamily="34" charset="0"/>
              </a:rPr>
              <a:pPr eaLnBrk="1" hangingPunct="1"/>
              <a:t>51</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3291338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F4F25DB-8922-4840-8FB7-EA6E0D36D274}"/>
              </a:ext>
            </a:extLst>
          </p:cNvPr>
          <p:cNvSpPr>
            <a:spLocks noGrp="1"/>
          </p:cNvSpPr>
          <p:nvPr>
            <p:ph type="title"/>
          </p:nvPr>
        </p:nvSpPr>
        <p:spPr/>
        <p:txBody>
          <a:bodyPr/>
          <a:lstStyle/>
          <a:p>
            <a:r>
              <a:rPr lang="pt-BR" altLang="pt-BR" dirty="0"/>
              <a:t>Resultados</a:t>
            </a:r>
          </a:p>
        </p:txBody>
      </p:sp>
      <p:sp>
        <p:nvSpPr>
          <p:cNvPr id="4" name="Espaço Reservado para Número de Slide 5">
            <a:extLst>
              <a:ext uri="{FF2B5EF4-FFF2-40B4-BE49-F238E27FC236}">
                <a16:creationId xmlns:a16="http://schemas.microsoft.com/office/drawing/2014/main" id="{D56373ED-17CD-47B4-8C96-FF4AC942266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BC553D-753E-4775-ACDB-C62EB536A661}" type="slidenum">
              <a:rPr lang="pt-BR" altLang="pt-BR">
                <a:solidFill>
                  <a:srgbClr val="898989"/>
                </a:solidFill>
                <a:latin typeface="Calibri" panose="020F0502020204030204" pitchFamily="34" charset="0"/>
              </a:rPr>
              <a:pPr eaLnBrk="1" hangingPunct="1"/>
              <a:t>52</a:t>
            </a:fld>
            <a:endParaRPr lang="pt-BR" altLang="pt-BR">
              <a:solidFill>
                <a:srgbClr val="898989"/>
              </a:solidFill>
              <a:latin typeface="Calibri" panose="020F0502020204030204" pitchFamily="34" charset="0"/>
            </a:endParaRPr>
          </a:p>
        </p:txBody>
      </p:sp>
      <p:sp>
        <p:nvSpPr>
          <p:cNvPr id="6" name="CaixaDeTexto 5">
            <a:extLst>
              <a:ext uri="{FF2B5EF4-FFF2-40B4-BE49-F238E27FC236}">
                <a16:creationId xmlns:a16="http://schemas.microsoft.com/office/drawing/2014/main" id="{EEA3EF0E-F1CD-4362-8279-6637598F3E12}"/>
              </a:ext>
            </a:extLst>
          </p:cNvPr>
          <p:cNvSpPr txBox="1"/>
          <p:nvPr/>
        </p:nvSpPr>
        <p:spPr>
          <a:xfrm>
            <a:off x="251520" y="6310481"/>
            <a:ext cx="7776864" cy="430887"/>
          </a:xfrm>
          <a:prstGeom prst="rect">
            <a:avLst/>
          </a:prstGeom>
          <a:noFill/>
        </p:spPr>
        <p:txBody>
          <a:bodyPr wrap="square" rtlCol="0">
            <a:spAutoFit/>
          </a:bodyPr>
          <a:lstStyle/>
          <a:p>
            <a:pPr algn="ctr"/>
            <a:r>
              <a:rPr lang="pt-BR" sz="1100" dirty="0"/>
              <a:t>Brasil. </a:t>
            </a:r>
            <a:r>
              <a:rPr lang="pt-BR" sz="1100" dirty="0" err="1"/>
              <a:t>Commercial</a:t>
            </a:r>
            <a:r>
              <a:rPr lang="pt-BR" sz="1100" dirty="0"/>
              <a:t> </a:t>
            </a:r>
            <a:r>
              <a:rPr lang="pt-BR" sz="1100" dirty="0" err="1"/>
              <a:t>enzyme-linked</a:t>
            </a:r>
            <a:r>
              <a:rPr lang="pt-BR" sz="1100" dirty="0"/>
              <a:t> </a:t>
            </a:r>
            <a:r>
              <a:rPr lang="pt-BR" sz="1100" dirty="0" err="1"/>
              <a:t>immunosorbent</a:t>
            </a:r>
            <a:r>
              <a:rPr lang="pt-BR" sz="1100" dirty="0"/>
              <a:t> </a:t>
            </a:r>
            <a:r>
              <a:rPr lang="pt-BR" sz="1100" dirty="0" err="1"/>
              <a:t>assay</a:t>
            </a:r>
            <a:r>
              <a:rPr lang="pt-BR" sz="1100" dirty="0"/>
              <a:t> versus </a:t>
            </a:r>
            <a:r>
              <a:rPr lang="pt-BR" sz="1100" dirty="0" err="1"/>
              <a:t>polymerase</a:t>
            </a:r>
            <a:r>
              <a:rPr lang="pt-BR" sz="1100" dirty="0"/>
              <a:t> </a:t>
            </a:r>
            <a:r>
              <a:rPr lang="pt-BR" sz="1100" dirty="0" err="1"/>
              <a:t>chain</a:t>
            </a:r>
            <a:r>
              <a:rPr lang="pt-BR" sz="1100" dirty="0"/>
              <a:t> </a:t>
            </a:r>
            <a:r>
              <a:rPr lang="pt-BR" sz="1100" dirty="0" err="1"/>
              <a:t>reaction</a:t>
            </a:r>
            <a:r>
              <a:rPr lang="pt-BR" sz="1100" dirty="0"/>
              <a:t> for </a:t>
            </a:r>
            <a:r>
              <a:rPr lang="pt-BR" sz="1100" dirty="0" err="1"/>
              <a:t>the</a:t>
            </a:r>
            <a:r>
              <a:rPr lang="pt-BR" sz="1100" dirty="0"/>
              <a:t> </a:t>
            </a:r>
            <a:r>
              <a:rPr lang="pt-BR" sz="1100" dirty="0" err="1"/>
              <a:t>diagnosis</a:t>
            </a:r>
            <a:r>
              <a:rPr lang="pt-BR" sz="1100" dirty="0"/>
              <a:t> </a:t>
            </a:r>
            <a:r>
              <a:rPr lang="pt-BR" sz="1100" dirty="0" err="1"/>
              <a:t>of</a:t>
            </a:r>
            <a:r>
              <a:rPr lang="pt-BR" sz="1100" dirty="0"/>
              <a:t> </a:t>
            </a:r>
            <a:r>
              <a:rPr lang="pt-BR" sz="1100" dirty="0" err="1"/>
              <a:t>chronic</a:t>
            </a:r>
            <a:r>
              <a:rPr lang="pt-BR" sz="1100" dirty="0"/>
              <a:t> Chagas </a:t>
            </a:r>
            <a:r>
              <a:rPr lang="pt-BR" sz="1100" dirty="0" err="1"/>
              <a:t>disease</a:t>
            </a:r>
            <a:r>
              <a:rPr lang="pt-BR" sz="1100" dirty="0"/>
              <a:t>: a </a:t>
            </a:r>
            <a:r>
              <a:rPr lang="pt-BR" sz="1100" dirty="0" err="1"/>
              <a:t>systematic</a:t>
            </a:r>
            <a:r>
              <a:rPr lang="pt-BR" sz="1100" dirty="0"/>
              <a:t> review </a:t>
            </a:r>
            <a:r>
              <a:rPr lang="pt-BR" sz="1100" dirty="0" err="1"/>
              <a:t>and</a:t>
            </a:r>
            <a:r>
              <a:rPr lang="pt-BR" sz="1100" dirty="0"/>
              <a:t> meta-</a:t>
            </a:r>
            <a:r>
              <a:rPr lang="pt-BR" sz="1100" dirty="0" err="1"/>
              <a:t>analysis</a:t>
            </a:r>
            <a:r>
              <a:rPr lang="pt-BR" sz="1100" dirty="0"/>
              <a:t>. Memórias do Instituto Oswaldo Cruz. 2016;111(1):1–19.</a:t>
            </a:r>
          </a:p>
        </p:txBody>
      </p:sp>
      <p:pic>
        <p:nvPicPr>
          <p:cNvPr id="5" name="Imagem 4" descr="Tela de celular com texto preto sobre fundo branco&#10;&#10;Descrição gerada automaticamente">
            <a:extLst>
              <a:ext uri="{FF2B5EF4-FFF2-40B4-BE49-F238E27FC236}">
                <a16:creationId xmlns:a16="http://schemas.microsoft.com/office/drawing/2014/main" id="{E193F57B-9F3A-40D1-AB11-32A46597C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726583"/>
            <a:ext cx="4737914" cy="613141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ço Reservado para Número de Slide 5">
            <a:extLst>
              <a:ext uri="{FF2B5EF4-FFF2-40B4-BE49-F238E27FC236}">
                <a16:creationId xmlns:a16="http://schemas.microsoft.com/office/drawing/2014/main" id="{F5B1A67A-8100-4A15-B892-7F596DCA016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E658CC-6388-4035-A727-8E5D7FB5DED3}" type="slidenum">
              <a:rPr lang="pt-BR" altLang="pt-BR">
                <a:solidFill>
                  <a:srgbClr val="898989"/>
                </a:solidFill>
                <a:latin typeface="Calibri" panose="020F0502020204030204" pitchFamily="34" charset="0"/>
              </a:rPr>
              <a:pPr eaLnBrk="1" hangingPunct="1"/>
              <a:t>53</a:t>
            </a:fld>
            <a:endParaRPr lang="pt-BR" altLang="pt-BR">
              <a:solidFill>
                <a:srgbClr val="898989"/>
              </a:solidFill>
              <a:latin typeface="Calibri" panose="020F0502020204030204" pitchFamily="34" charset="0"/>
            </a:endParaRPr>
          </a:p>
        </p:txBody>
      </p:sp>
      <p:pic>
        <p:nvPicPr>
          <p:cNvPr id="38915" name="Picture 4">
            <a:extLst>
              <a:ext uri="{FF2B5EF4-FFF2-40B4-BE49-F238E27FC236}">
                <a16:creationId xmlns:a16="http://schemas.microsoft.com/office/drawing/2014/main" id="{661D61F0-D126-4C87-ABBA-D290600DB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2950"/>
            <a:ext cx="9144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a:extLst>
              <a:ext uri="{FF2B5EF4-FFF2-40B4-BE49-F238E27FC236}">
                <a16:creationId xmlns:a16="http://schemas.microsoft.com/office/drawing/2014/main" id="{686C77F3-24C1-40F2-BF3E-53F9475D0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521450"/>
            <a:ext cx="90312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ço Reservado para Número de Slide 5">
            <a:extLst>
              <a:ext uri="{FF2B5EF4-FFF2-40B4-BE49-F238E27FC236}">
                <a16:creationId xmlns:a16="http://schemas.microsoft.com/office/drawing/2014/main" id="{FA103836-170C-4FA0-8335-C0B882F0FD8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C148EF-AF46-414A-A31C-88DFE7A31275}" type="slidenum">
              <a:rPr lang="pt-BR" altLang="pt-BR">
                <a:solidFill>
                  <a:srgbClr val="898989"/>
                </a:solidFill>
                <a:latin typeface="Calibri" panose="020F0502020204030204" pitchFamily="34" charset="0"/>
              </a:rPr>
              <a:pPr eaLnBrk="1" hangingPunct="1"/>
              <a:t>54</a:t>
            </a:fld>
            <a:endParaRPr lang="pt-BR" altLang="pt-BR">
              <a:solidFill>
                <a:srgbClr val="898989"/>
              </a:solidFill>
              <a:latin typeface="Calibri" panose="020F0502020204030204" pitchFamily="34" charset="0"/>
            </a:endParaRPr>
          </a:p>
        </p:txBody>
      </p:sp>
      <p:pic>
        <p:nvPicPr>
          <p:cNvPr id="39939" name="Picture 4">
            <a:extLst>
              <a:ext uri="{FF2B5EF4-FFF2-40B4-BE49-F238E27FC236}">
                <a16:creationId xmlns:a16="http://schemas.microsoft.com/office/drawing/2014/main" id="{A480D1A5-4406-4F44-99B7-8294F9746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96975"/>
            <a:ext cx="8964613"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a:extLst>
              <a:ext uri="{FF2B5EF4-FFF2-40B4-BE49-F238E27FC236}">
                <a16:creationId xmlns:a16="http://schemas.microsoft.com/office/drawing/2014/main" id="{2EBEC2CE-5276-442D-946D-D78A7F6FA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2838"/>
            <a:ext cx="9043988"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5BB4315-96B7-4C48-AA74-9F7EB05734BF}"/>
              </a:ext>
            </a:extLst>
          </p:cNvPr>
          <p:cNvSpPr>
            <a:spLocks noGrp="1"/>
          </p:cNvSpPr>
          <p:nvPr>
            <p:ph type="sldNum" sz="quarter" idx="12"/>
          </p:nvPr>
        </p:nvSpPr>
        <p:spPr/>
        <p:txBody>
          <a:bodyPr/>
          <a:lstStyle/>
          <a:p>
            <a:fld id="{99FE8C17-F15E-4ED1-9F8E-A1EDC859BD50}" type="slidenum">
              <a:rPr lang="pt-BR" altLang="pt-BR" smtClean="0"/>
              <a:pPr/>
              <a:t>55</a:t>
            </a:fld>
            <a:endParaRPr lang="pt-BR" altLang="pt-BR"/>
          </a:p>
        </p:txBody>
      </p:sp>
      <p:pic>
        <p:nvPicPr>
          <p:cNvPr id="10" name="Imagem 9" descr="Placa na frente de um caminhão&#10;&#10;Descrição gerada automaticamente">
            <a:extLst>
              <a:ext uri="{FF2B5EF4-FFF2-40B4-BE49-F238E27FC236}">
                <a16:creationId xmlns:a16="http://schemas.microsoft.com/office/drawing/2014/main" id="{E23859ED-4F89-40EE-B85F-5DD44170A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251" y="0"/>
            <a:ext cx="4413498" cy="6858000"/>
          </a:xfrm>
          <a:prstGeom prst="rect">
            <a:avLst/>
          </a:prstGeom>
        </p:spPr>
      </p:pic>
    </p:spTree>
    <p:extLst>
      <p:ext uri="{BB962C8B-B14F-4D97-AF65-F5344CB8AC3E}">
        <p14:creationId xmlns:p14="http://schemas.microsoft.com/office/powerpoint/2010/main" val="2003584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a:extLst>
              <a:ext uri="{FF2B5EF4-FFF2-40B4-BE49-F238E27FC236}">
                <a16:creationId xmlns:a16="http://schemas.microsoft.com/office/drawing/2014/main" id="{FA103836-170C-4FA0-8335-C0B882F0FD8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C148EF-AF46-414A-A31C-88DFE7A31275}" type="slidenum">
              <a:rPr lang="pt-BR" altLang="pt-BR">
                <a:solidFill>
                  <a:srgbClr val="898989"/>
                </a:solidFill>
                <a:latin typeface="Calibri" panose="020F0502020204030204" pitchFamily="34" charset="0"/>
              </a:rPr>
              <a:pPr eaLnBrk="1" hangingPunct="1"/>
              <a:t>56</a:t>
            </a:fld>
            <a:endParaRPr lang="pt-BR" altLang="pt-BR">
              <a:solidFill>
                <a:srgbClr val="898989"/>
              </a:solidFill>
              <a:latin typeface="Calibri" panose="020F0502020204030204" pitchFamily="34" charset="0"/>
            </a:endParaRPr>
          </a:p>
        </p:txBody>
      </p:sp>
      <p:sp>
        <p:nvSpPr>
          <p:cNvPr id="5" name="CaixaDeTexto 4">
            <a:extLst>
              <a:ext uri="{FF2B5EF4-FFF2-40B4-BE49-F238E27FC236}">
                <a16:creationId xmlns:a16="http://schemas.microsoft.com/office/drawing/2014/main" id="{EE2BB8CA-54B6-4D10-A9FA-C26A9841E802}"/>
              </a:ext>
            </a:extLst>
          </p:cNvPr>
          <p:cNvSpPr txBox="1"/>
          <p:nvPr/>
        </p:nvSpPr>
        <p:spPr>
          <a:xfrm>
            <a:off x="251520" y="6311061"/>
            <a:ext cx="8280920" cy="461665"/>
          </a:xfrm>
          <a:prstGeom prst="rect">
            <a:avLst/>
          </a:prstGeom>
          <a:noFill/>
        </p:spPr>
        <p:txBody>
          <a:bodyPr wrap="square" rtlCol="0">
            <a:spAutoFit/>
          </a:bodyPr>
          <a:lstStyle/>
          <a:p>
            <a:pPr algn="ctr"/>
            <a:r>
              <a:rPr lang="pt-BR" sz="1200" dirty="0"/>
              <a:t>Serafim RB. </a:t>
            </a:r>
            <a:r>
              <a:rPr lang="pt-BR" sz="1200" dirty="0" err="1"/>
              <a:t>Pharmacologic</a:t>
            </a:r>
            <a:r>
              <a:rPr lang="pt-BR" sz="1200" dirty="0"/>
              <a:t> </a:t>
            </a:r>
            <a:r>
              <a:rPr lang="pt-BR" sz="1200" dirty="0" err="1"/>
              <a:t>prevention</a:t>
            </a:r>
            <a:r>
              <a:rPr lang="pt-BR" sz="1200" dirty="0"/>
              <a:t> </a:t>
            </a:r>
            <a:r>
              <a:rPr lang="pt-BR" sz="1200" dirty="0" err="1"/>
              <a:t>and</a:t>
            </a:r>
            <a:r>
              <a:rPr lang="pt-BR" sz="1200" dirty="0"/>
              <a:t> </a:t>
            </a:r>
            <a:r>
              <a:rPr lang="pt-BR" sz="1200" dirty="0" err="1"/>
              <a:t>treatment</a:t>
            </a:r>
            <a:r>
              <a:rPr lang="pt-BR" sz="1200" dirty="0"/>
              <a:t> </a:t>
            </a:r>
            <a:r>
              <a:rPr lang="pt-BR" sz="1200" dirty="0" err="1"/>
              <a:t>of</a:t>
            </a:r>
            <a:r>
              <a:rPr lang="pt-BR" sz="1200" dirty="0"/>
              <a:t> delirium in </a:t>
            </a:r>
            <a:r>
              <a:rPr lang="pt-BR" sz="1200" dirty="0" err="1"/>
              <a:t>intensive</a:t>
            </a:r>
            <a:r>
              <a:rPr lang="pt-BR" sz="1200" dirty="0"/>
              <a:t> </a:t>
            </a:r>
            <a:r>
              <a:rPr lang="pt-BR" sz="1200" dirty="0" err="1"/>
              <a:t>care</a:t>
            </a:r>
            <a:r>
              <a:rPr lang="pt-BR" sz="1200" dirty="0"/>
              <a:t> </a:t>
            </a:r>
            <a:r>
              <a:rPr lang="pt-BR" sz="1200" dirty="0" err="1"/>
              <a:t>patients</a:t>
            </a:r>
            <a:r>
              <a:rPr lang="pt-BR" sz="1200" dirty="0"/>
              <a:t>: A </a:t>
            </a:r>
            <a:r>
              <a:rPr lang="pt-BR" sz="1200" dirty="0" err="1"/>
              <a:t>systematic</a:t>
            </a:r>
            <a:r>
              <a:rPr lang="pt-BR" sz="1200" dirty="0"/>
              <a:t> review. </a:t>
            </a:r>
            <a:r>
              <a:rPr lang="pt-BR" sz="1200" dirty="0" err="1"/>
              <a:t>Journal</a:t>
            </a:r>
            <a:r>
              <a:rPr lang="pt-BR" sz="1200" dirty="0"/>
              <a:t> </a:t>
            </a:r>
            <a:r>
              <a:rPr lang="pt-BR" sz="1200" dirty="0" err="1"/>
              <a:t>of</a:t>
            </a:r>
            <a:r>
              <a:rPr lang="pt-BR" sz="1200" dirty="0"/>
              <a:t> </a:t>
            </a:r>
            <a:r>
              <a:rPr lang="pt-BR" sz="1200" dirty="0" err="1"/>
              <a:t>Critical</a:t>
            </a:r>
            <a:r>
              <a:rPr lang="pt-BR" sz="1200" dirty="0"/>
              <a:t> </a:t>
            </a:r>
            <a:r>
              <a:rPr lang="pt-BR" sz="1200" dirty="0" err="1"/>
              <a:t>Care</a:t>
            </a:r>
            <a:r>
              <a:rPr lang="pt-BR" sz="1200" dirty="0"/>
              <a:t>  2015.</a:t>
            </a:r>
          </a:p>
        </p:txBody>
      </p:sp>
      <p:pic>
        <p:nvPicPr>
          <p:cNvPr id="6" name="Imagem 5" descr="Tela de celular com texto preto sobre fundo branco&#10;&#10;Descrição gerada automaticamente">
            <a:extLst>
              <a:ext uri="{FF2B5EF4-FFF2-40B4-BE49-F238E27FC236}">
                <a16:creationId xmlns:a16="http://schemas.microsoft.com/office/drawing/2014/main" id="{0B5BF26A-3181-4EF4-9FD6-D754A3AF4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1174"/>
            <a:ext cx="9144000" cy="3975652"/>
          </a:xfrm>
          <a:prstGeom prst="rect">
            <a:avLst/>
          </a:prstGeom>
        </p:spPr>
      </p:pic>
    </p:spTree>
    <p:extLst>
      <p:ext uri="{BB962C8B-B14F-4D97-AF65-F5344CB8AC3E}">
        <p14:creationId xmlns:p14="http://schemas.microsoft.com/office/powerpoint/2010/main" val="4072643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F4F25DB-8922-4840-8FB7-EA6E0D36D274}"/>
              </a:ext>
            </a:extLst>
          </p:cNvPr>
          <p:cNvSpPr>
            <a:spLocks noGrp="1"/>
          </p:cNvSpPr>
          <p:nvPr>
            <p:ph type="title"/>
          </p:nvPr>
        </p:nvSpPr>
        <p:spPr/>
        <p:txBody>
          <a:bodyPr/>
          <a:lstStyle/>
          <a:p>
            <a:r>
              <a:rPr lang="pt-BR" altLang="pt-BR"/>
              <a:t>Metanálise</a:t>
            </a:r>
          </a:p>
        </p:txBody>
      </p:sp>
      <p:sp>
        <p:nvSpPr>
          <p:cNvPr id="37891" name="Rectangle 3">
            <a:extLst>
              <a:ext uri="{FF2B5EF4-FFF2-40B4-BE49-F238E27FC236}">
                <a16:creationId xmlns:a16="http://schemas.microsoft.com/office/drawing/2014/main" id="{CD20D725-9323-43CC-BF3F-7634D7E989FE}"/>
              </a:ext>
            </a:extLst>
          </p:cNvPr>
          <p:cNvSpPr>
            <a:spLocks noGrp="1"/>
          </p:cNvSpPr>
          <p:nvPr>
            <p:ph idx="1"/>
          </p:nvPr>
        </p:nvSpPr>
        <p:spPr>
          <a:xfrm>
            <a:off x="457200" y="1600200"/>
            <a:ext cx="8229600" cy="4756150"/>
          </a:xfrm>
        </p:spPr>
        <p:txBody>
          <a:bodyPr>
            <a:normAutofit/>
          </a:bodyPr>
          <a:lstStyle/>
          <a:p>
            <a:r>
              <a:rPr lang="pt-BR" altLang="pt-BR" sz="2800" dirty="0"/>
              <a:t>Considerações sobre metanálise</a:t>
            </a:r>
          </a:p>
          <a:p>
            <a:pPr lvl="1"/>
            <a:r>
              <a:rPr lang="pt-BR" altLang="pt-BR" sz="2400" dirty="0"/>
              <a:t>Aperfeiçoamento da precisão.</a:t>
            </a:r>
          </a:p>
          <a:p>
            <a:pPr lvl="1"/>
            <a:r>
              <a:rPr lang="pt-BR" altLang="pt-BR" sz="2400" dirty="0"/>
              <a:t>Pode responder questões não consideradas originalmente</a:t>
            </a:r>
          </a:p>
          <a:p>
            <a:pPr lvl="1"/>
            <a:r>
              <a:rPr lang="pt-BR" altLang="pt-BR" sz="2400" dirty="0"/>
              <a:t>Evidencia que pode harmonizar controvérsias</a:t>
            </a:r>
          </a:p>
          <a:p>
            <a:pPr lvl="1"/>
            <a:r>
              <a:rPr lang="pt-BR" altLang="pt-BR" sz="2400" dirty="0"/>
              <a:t>Podem levar a conclusões equivocadas se:</a:t>
            </a:r>
          </a:p>
          <a:p>
            <a:pPr lvl="2"/>
            <a:r>
              <a:rPr lang="pt-BR" altLang="pt-BR" sz="2000" dirty="0"/>
              <a:t>Heterogeneidade não for explicada</a:t>
            </a:r>
          </a:p>
          <a:p>
            <a:pPr lvl="2"/>
            <a:r>
              <a:rPr lang="pt-BR" altLang="pt-BR" sz="2000" dirty="0"/>
              <a:t>Delineamentos não forem bem considerados</a:t>
            </a:r>
          </a:p>
          <a:p>
            <a:pPr lvl="2"/>
            <a:r>
              <a:rPr lang="pt-BR" altLang="pt-BR" sz="2000" dirty="0"/>
              <a:t>Viés dos estudos originais for mal explorado</a:t>
            </a:r>
          </a:p>
          <a:p>
            <a:pPr lvl="2"/>
            <a:r>
              <a:rPr lang="pt-BR" altLang="pt-BR" sz="2000" dirty="0"/>
              <a:t>Viés da revisão for mal explorado</a:t>
            </a:r>
          </a:p>
        </p:txBody>
      </p:sp>
      <p:sp>
        <p:nvSpPr>
          <p:cNvPr id="4" name="Espaço Reservado para Número de Slide 5">
            <a:extLst>
              <a:ext uri="{FF2B5EF4-FFF2-40B4-BE49-F238E27FC236}">
                <a16:creationId xmlns:a16="http://schemas.microsoft.com/office/drawing/2014/main" id="{D56373ED-17CD-47B4-8C96-FF4AC942266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BC553D-753E-4775-ACDB-C62EB536A661}" type="slidenum">
              <a:rPr lang="pt-BR" altLang="pt-BR">
                <a:solidFill>
                  <a:srgbClr val="898989"/>
                </a:solidFill>
                <a:latin typeface="Calibri" panose="020F0502020204030204" pitchFamily="34" charset="0"/>
              </a:rPr>
              <a:pPr eaLnBrk="1" hangingPunct="1"/>
              <a:t>57</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3442078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F4F25DB-8922-4840-8FB7-EA6E0D36D274}"/>
              </a:ext>
            </a:extLst>
          </p:cNvPr>
          <p:cNvSpPr>
            <a:spLocks noGrp="1"/>
          </p:cNvSpPr>
          <p:nvPr>
            <p:ph type="title"/>
          </p:nvPr>
        </p:nvSpPr>
        <p:spPr/>
        <p:txBody>
          <a:bodyPr/>
          <a:lstStyle/>
          <a:p>
            <a:r>
              <a:rPr lang="pt-BR" altLang="pt-BR" dirty="0"/>
              <a:t>Metanálise</a:t>
            </a:r>
          </a:p>
        </p:txBody>
      </p:sp>
      <p:sp>
        <p:nvSpPr>
          <p:cNvPr id="37891" name="Rectangle 3">
            <a:extLst>
              <a:ext uri="{FF2B5EF4-FFF2-40B4-BE49-F238E27FC236}">
                <a16:creationId xmlns:a16="http://schemas.microsoft.com/office/drawing/2014/main" id="{CD20D725-9323-43CC-BF3F-7634D7E989FE}"/>
              </a:ext>
            </a:extLst>
          </p:cNvPr>
          <p:cNvSpPr>
            <a:spLocks noGrp="1"/>
          </p:cNvSpPr>
          <p:nvPr>
            <p:ph idx="1"/>
          </p:nvPr>
        </p:nvSpPr>
        <p:spPr>
          <a:xfrm>
            <a:off x="457200" y="1600200"/>
            <a:ext cx="8229600" cy="4756150"/>
          </a:xfrm>
        </p:spPr>
        <p:txBody>
          <a:bodyPr>
            <a:normAutofit/>
          </a:bodyPr>
          <a:lstStyle/>
          <a:p>
            <a:r>
              <a:rPr lang="pt-BR" altLang="pt-BR" sz="2800" dirty="0"/>
              <a:t>Plano de metanálise</a:t>
            </a:r>
          </a:p>
          <a:p>
            <a:pPr lvl="1"/>
            <a:r>
              <a:rPr lang="pt-BR" altLang="pt-BR" sz="2400" dirty="0"/>
              <a:t>Efeito fixo</a:t>
            </a:r>
          </a:p>
          <a:p>
            <a:pPr lvl="2"/>
            <a:r>
              <a:rPr lang="pt-BR" altLang="pt-BR" sz="2000" dirty="0"/>
              <a:t>Assume que os estudos vem de uma população homogênea.</a:t>
            </a:r>
          </a:p>
          <a:p>
            <a:pPr lvl="2"/>
            <a:r>
              <a:rPr lang="pt-BR" altLang="pt-BR" sz="2000" dirty="0"/>
              <a:t>A estimativa sumária calcula o peso de cada estudo considerando apenas a variação dentro de cada estudo, ou seja, o tamanho amostral de cada estudo. </a:t>
            </a:r>
          </a:p>
          <a:p>
            <a:pPr lvl="1"/>
            <a:r>
              <a:rPr lang="pt-BR" altLang="pt-BR" sz="2400" dirty="0"/>
              <a:t>Efeito aleatório</a:t>
            </a:r>
          </a:p>
          <a:p>
            <a:pPr lvl="2"/>
            <a:r>
              <a:rPr lang="pt-BR" altLang="pt-BR" sz="2000" dirty="0"/>
              <a:t>Assume que os estudos são uma amostra de todos os potenciais estudos. </a:t>
            </a:r>
          </a:p>
          <a:p>
            <a:pPr lvl="2"/>
            <a:r>
              <a:rPr lang="pt-BR" altLang="pt-BR" sz="2000" dirty="0"/>
              <a:t>A estimativa sumária calcula o peso de cada estudo considerando a variação dentro e entre de cada estudo, ou seja, o tamanho amostral de cada estudo e a dispersão dos efeitos entre os estudos.</a:t>
            </a:r>
          </a:p>
        </p:txBody>
      </p:sp>
      <p:sp>
        <p:nvSpPr>
          <p:cNvPr id="4" name="Espaço Reservado para Número de Slide 5">
            <a:extLst>
              <a:ext uri="{FF2B5EF4-FFF2-40B4-BE49-F238E27FC236}">
                <a16:creationId xmlns:a16="http://schemas.microsoft.com/office/drawing/2014/main" id="{D56373ED-17CD-47B4-8C96-FF4AC942266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BC553D-753E-4775-ACDB-C62EB536A661}" type="slidenum">
              <a:rPr lang="pt-BR" altLang="pt-BR">
                <a:solidFill>
                  <a:srgbClr val="898989"/>
                </a:solidFill>
                <a:latin typeface="Calibri" panose="020F0502020204030204" pitchFamily="34" charset="0"/>
              </a:rPr>
              <a:pPr eaLnBrk="1" hangingPunct="1"/>
              <a:t>58</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217622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a:extLst>
              <a:ext uri="{FF2B5EF4-FFF2-40B4-BE49-F238E27FC236}">
                <a16:creationId xmlns:a16="http://schemas.microsoft.com/office/drawing/2014/main" id="{FA103836-170C-4FA0-8335-C0B882F0FD8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C148EF-AF46-414A-A31C-88DFE7A31275}" type="slidenum">
              <a:rPr lang="pt-BR" altLang="pt-BR">
                <a:solidFill>
                  <a:srgbClr val="898989"/>
                </a:solidFill>
                <a:latin typeface="Calibri" panose="020F0502020204030204" pitchFamily="34" charset="0"/>
              </a:rPr>
              <a:pPr eaLnBrk="1" hangingPunct="1"/>
              <a:t>59</a:t>
            </a:fld>
            <a:endParaRPr lang="pt-BR" altLang="pt-BR">
              <a:solidFill>
                <a:srgbClr val="898989"/>
              </a:solidFill>
              <a:latin typeface="Calibri" panose="020F0502020204030204" pitchFamily="34" charset="0"/>
            </a:endParaRPr>
          </a:p>
        </p:txBody>
      </p:sp>
      <p:pic>
        <p:nvPicPr>
          <p:cNvPr id="3" name="Imagem 2" descr="Tela de celular com texto preto sobre fundo branco&#10;&#10;Descrição gerada automaticamente">
            <a:extLst>
              <a:ext uri="{FF2B5EF4-FFF2-40B4-BE49-F238E27FC236}">
                <a16:creationId xmlns:a16="http://schemas.microsoft.com/office/drawing/2014/main" id="{73C34A3D-6A41-4D13-AECA-84C7B77F0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600"/>
            <a:ext cx="9144000" cy="4368800"/>
          </a:xfrm>
          <a:prstGeom prst="rect">
            <a:avLst/>
          </a:prstGeom>
        </p:spPr>
      </p:pic>
      <p:sp>
        <p:nvSpPr>
          <p:cNvPr id="5" name="CaixaDeTexto 4">
            <a:extLst>
              <a:ext uri="{FF2B5EF4-FFF2-40B4-BE49-F238E27FC236}">
                <a16:creationId xmlns:a16="http://schemas.microsoft.com/office/drawing/2014/main" id="{EE2BB8CA-54B6-4D10-A9FA-C26A9841E802}"/>
              </a:ext>
            </a:extLst>
          </p:cNvPr>
          <p:cNvSpPr txBox="1"/>
          <p:nvPr/>
        </p:nvSpPr>
        <p:spPr>
          <a:xfrm>
            <a:off x="251520" y="6311061"/>
            <a:ext cx="8280920" cy="461665"/>
          </a:xfrm>
          <a:prstGeom prst="rect">
            <a:avLst/>
          </a:prstGeom>
          <a:noFill/>
        </p:spPr>
        <p:txBody>
          <a:bodyPr wrap="square" rtlCol="0">
            <a:spAutoFit/>
          </a:bodyPr>
          <a:lstStyle/>
          <a:p>
            <a:pPr algn="ctr"/>
            <a:r>
              <a:rPr lang="pt-BR" sz="1200" dirty="0"/>
              <a:t>Azevedo, CT. Performance </a:t>
            </a:r>
            <a:r>
              <a:rPr lang="pt-BR" sz="1200" dirty="0" err="1"/>
              <a:t>of</a:t>
            </a:r>
            <a:r>
              <a:rPr lang="pt-BR" sz="1200" dirty="0"/>
              <a:t> </a:t>
            </a:r>
            <a:r>
              <a:rPr lang="pt-BR" sz="1200" dirty="0" err="1"/>
              <a:t>Polymerase</a:t>
            </a:r>
            <a:r>
              <a:rPr lang="pt-BR" sz="1200" dirty="0"/>
              <a:t> Chain </a:t>
            </a:r>
            <a:r>
              <a:rPr lang="pt-BR" sz="1200" dirty="0" err="1"/>
              <a:t>Reaction</a:t>
            </a:r>
            <a:r>
              <a:rPr lang="pt-BR" sz="1200" dirty="0"/>
              <a:t> </a:t>
            </a:r>
            <a:r>
              <a:rPr lang="pt-BR" sz="1200" dirty="0" err="1"/>
              <a:t>Analysis</a:t>
            </a:r>
            <a:r>
              <a:rPr lang="pt-BR" sz="1200" dirty="0"/>
              <a:t> </a:t>
            </a:r>
            <a:r>
              <a:rPr lang="pt-BR" sz="1200" dirty="0" err="1"/>
              <a:t>of</a:t>
            </a:r>
            <a:r>
              <a:rPr lang="pt-BR" sz="1200" dirty="0"/>
              <a:t> </a:t>
            </a:r>
            <a:r>
              <a:rPr lang="pt-BR" sz="1200" dirty="0" err="1"/>
              <a:t>the</a:t>
            </a:r>
            <a:r>
              <a:rPr lang="pt-BR" sz="1200" dirty="0"/>
              <a:t> </a:t>
            </a:r>
            <a:r>
              <a:rPr lang="pt-BR" sz="1200" dirty="0" err="1"/>
              <a:t>Amniotic</a:t>
            </a:r>
            <a:r>
              <a:rPr lang="pt-BR" sz="1200" dirty="0"/>
              <a:t> </a:t>
            </a:r>
            <a:r>
              <a:rPr lang="pt-BR" sz="1200" dirty="0" err="1"/>
              <a:t>Fluid</a:t>
            </a:r>
            <a:r>
              <a:rPr lang="pt-BR" sz="1200" dirty="0"/>
              <a:t> </a:t>
            </a:r>
            <a:r>
              <a:rPr lang="pt-BR" sz="1200" dirty="0" err="1"/>
              <a:t>of</a:t>
            </a:r>
            <a:r>
              <a:rPr lang="pt-BR" sz="1200" dirty="0"/>
              <a:t> </a:t>
            </a:r>
            <a:r>
              <a:rPr lang="pt-BR" sz="1200" dirty="0" err="1"/>
              <a:t>Pregnant</a:t>
            </a:r>
            <a:r>
              <a:rPr lang="pt-BR" sz="1200" dirty="0"/>
              <a:t> </a:t>
            </a:r>
            <a:r>
              <a:rPr lang="pt-BR" sz="1200" dirty="0" err="1"/>
              <a:t>Women</a:t>
            </a:r>
            <a:r>
              <a:rPr lang="pt-BR" sz="1200" dirty="0"/>
              <a:t> for </a:t>
            </a:r>
            <a:r>
              <a:rPr lang="pt-BR" sz="1200" dirty="0" err="1"/>
              <a:t>Diagnosis</a:t>
            </a:r>
            <a:r>
              <a:rPr lang="pt-BR" sz="1200" dirty="0"/>
              <a:t> </a:t>
            </a:r>
            <a:r>
              <a:rPr lang="pt-BR" sz="1200" dirty="0" err="1"/>
              <a:t>of</a:t>
            </a:r>
            <a:r>
              <a:rPr lang="pt-BR" sz="1200" dirty="0"/>
              <a:t> Congenital </a:t>
            </a:r>
            <a:r>
              <a:rPr lang="pt-BR" sz="1200" dirty="0" err="1"/>
              <a:t>Toxoplasmosis</a:t>
            </a:r>
            <a:r>
              <a:rPr lang="pt-BR" sz="1200" dirty="0"/>
              <a:t>: A </a:t>
            </a:r>
            <a:r>
              <a:rPr lang="pt-BR" sz="1200" dirty="0" err="1"/>
              <a:t>Systematic</a:t>
            </a:r>
            <a:r>
              <a:rPr lang="pt-BR" sz="1200" dirty="0"/>
              <a:t> Review </a:t>
            </a:r>
            <a:r>
              <a:rPr lang="pt-BR" sz="1200" dirty="0" err="1"/>
              <a:t>and</a:t>
            </a:r>
            <a:r>
              <a:rPr lang="pt-BR" sz="1200" dirty="0"/>
              <a:t> Meta-</a:t>
            </a:r>
            <a:r>
              <a:rPr lang="pt-BR" sz="1200" dirty="0" err="1"/>
              <a:t>Analysis</a:t>
            </a:r>
            <a:r>
              <a:rPr lang="pt-BR" sz="1200" dirty="0"/>
              <a:t>. PLOS ONE. 2016;11(4):e0149938.</a:t>
            </a:r>
          </a:p>
        </p:txBody>
      </p:sp>
      <p:sp>
        <p:nvSpPr>
          <p:cNvPr id="6" name="Rectangle 2">
            <a:extLst>
              <a:ext uri="{FF2B5EF4-FFF2-40B4-BE49-F238E27FC236}">
                <a16:creationId xmlns:a16="http://schemas.microsoft.com/office/drawing/2014/main" id="{446F83A7-62CA-4CD1-87B4-6D5BA65174AF}"/>
              </a:ext>
            </a:extLst>
          </p:cNvPr>
          <p:cNvSpPr txBox="1">
            <a:spLocks/>
          </p:cNvSpPr>
          <p:nvPr/>
        </p:nvSpPr>
        <p:spPr>
          <a:xfrm>
            <a:off x="457200" y="274638"/>
            <a:ext cx="8229600" cy="1143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t-BR" altLang="pt-BR"/>
              <a:t>Metanálise</a:t>
            </a:r>
            <a:endParaRPr lang="pt-BR" altLang="pt-BR" dirty="0"/>
          </a:p>
        </p:txBody>
      </p:sp>
    </p:spTree>
    <p:extLst>
      <p:ext uri="{BB962C8B-B14F-4D97-AF65-F5344CB8AC3E}">
        <p14:creationId xmlns:p14="http://schemas.microsoft.com/office/powerpoint/2010/main" val="2348048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C371E52-CE59-4FBC-9221-F1A66AAE0574}"/>
              </a:ext>
            </a:extLst>
          </p:cNvPr>
          <p:cNvSpPr>
            <a:spLocks noGrp="1"/>
          </p:cNvSpPr>
          <p:nvPr>
            <p:ph type="title"/>
          </p:nvPr>
        </p:nvSpPr>
        <p:spPr/>
        <p:txBody>
          <a:bodyPr/>
          <a:lstStyle/>
          <a:p>
            <a:r>
              <a:rPr lang="pt-BR" altLang="pt-BR"/>
              <a:t>Necessidade de síntese</a:t>
            </a:r>
          </a:p>
        </p:txBody>
      </p:sp>
      <p:sp>
        <p:nvSpPr>
          <p:cNvPr id="4099" name="Rectangle 3">
            <a:extLst>
              <a:ext uri="{FF2B5EF4-FFF2-40B4-BE49-F238E27FC236}">
                <a16:creationId xmlns:a16="http://schemas.microsoft.com/office/drawing/2014/main" id="{75FBC582-501A-48AD-9BD5-8A90E71FAA90}"/>
              </a:ext>
            </a:extLst>
          </p:cNvPr>
          <p:cNvSpPr>
            <a:spLocks noGrp="1"/>
          </p:cNvSpPr>
          <p:nvPr>
            <p:ph idx="1"/>
          </p:nvPr>
        </p:nvSpPr>
        <p:spPr/>
        <p:txBody>
          <a:bodyPr/>
          <a:lstStyle/>
          <a:p>
            <a:r>
              <a:rPr lang="pt-BR" altLang="pt-BR"/>
              <a:t>Em 1992, New England Journal of Medicine e British Medical Journal publicaram cerca de 1100 artigos. Estima-se que no mesmo ano 2 milhões de artigos médicos foram publicados. </a:t>
            </a:r>
          </a:p>
          <a:p>
            <a:r>
              <a:rPr lang="pt-BR" altLang="pt-BR"/>
              <a:t>Estima-se que apenas de 10% a 15% desses artigos têm efeito científico duradouro. </a:t>
            </a:r>
          </a:p>
        </p:txBody>
      </p:sp>
      <p:sp>
        <p:nvSpPr>
          <p:cNvPr id="4" name="Espaço Reservado para Número de Slide 5">
            <a:extLst>
              <a:ext uri="{FF2B5EF4-FFF2-40B4-BE49-F238E27FC236}">
                <a16:creationId xmlns:a16="http://schemas.microsoft.com/office/drawing/2014/main" id="{7703093E-EDF4-4E3B-AAB5-8EE20457923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84F64B-D29D-48A8-96AA-B0E347A8F049}" type="slidenum">
              <a:rPr lang="pt-BR" altLang="pt-BR">
                <a:solidFill>
                  <a:srgbClr val="898989"/>
                </a:solidFill>
                <a:latin typeface="Calibri" panose="020F0502020204030204" pitchFamily="34" charset="0"/>
              </a:rPr>
              <a:pPr eaLnBrk="1" hangingPunct="1"/>
              <a:t>6</a:t>
            </a:fld>
            <a:endParaRPr lang="pt-BR" altLang="pt-BR">
              <a:solidFill>
                <a:srgbClr val="898989"/>
              </a:solidFill>
              <a:latin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a:extLst>
              <a:ext uri="{FF2B5EF4-FFF2-40B4-BE49-F238E27FC236}">
                <a16:creationId xmlns:a16="http://schemas.microsoft.com/office/drawing/2014/main" id="{FA103836-170C-4FA0-8335-C0B882F0FD8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C148EF-AF46-414A-A31C-88DFE7A31275}" type="slidenum">
              <a:rPr lang="pt-BR" altLang="pt-BR">
                <a:solidFill>
                  <a:srgbClr val="898989"/>
                </a:solidFill>
                <a:latin typeface="Calibri" panose="020F0502020204030204" pitchFamily="34" charset="0"/>
              </a:rPr>
              <a:pPr eaLnBrk="1" hangingPunct="1"/>
              <a:t>60</a:t>
            </a:fld>
            <a:endParaRPr lang="pt-BR" altLang="pt-BR">
              <a:solidFill>
                <a:srgbClr val="898989"/>
              </a:solidFill>
              <a:latin typeface="Calibri" panose="020F0502020204030204" pitchFamily="34" charset="0"/>
            </a:endParaRPr>
          </a:p>
        </p:txBody>
      </p:sp>
      <p:sp>
        <p:nvSpPr>
          <p:cNvPr id="5" name="CaixaDeTexto 4">
            <a:extLst>
              <a:ext uri="{FF2B5EF4-FFF2-40B4-BE49-F238E27FC236}">
                <a16:creationId xmlns:a16="http://schemas.microsoft.com/office/drawing/2014/main" id="{EE2BB8CA-54B6-4D10-A9FA-C26A9841E802}"/>
              </a:ext>
            </a:extLst>
          </p:cNvPr>
          <p:cNvSpPr txBox="1"/>
          <p:nvPr/>
        </p:nvSpPr>
        <p:spPr>
          <a:xfrm>
            <a:off x="251520" y="6505599"/>
            <a:ext cx="8280920" cy="307777"/>
          </a:xfrm>
          <a:prstGeom prst="rect">
            <a:avLst/>
          </a:prstGeom>
          <a:noFill/>
        </p:spPr>
        <p:txBody>
          <a:bodyPr wrap="square" rtlCol="0">
            <a:spAutoFit/>
          </a:bodyPr>
          <a:lstStyle/>
          <a:p>
            <a:pPr algn="ctr"/>
            <a:r>
              <a:rPr lang="pt-BR" sz="1400" dirty="0"/>
              <a:t>Guido </a:t>
            </a:r>
            <a:r>
              <a:rPr lang="pt-BR" sz="1400" dirty="0" err="1"/>
              <a:t>Schwarzer</a:t>
            </a:r>
            <a:r>
              <a:rPr lang="pt-BR" sz="1400" dirty="0"/>
              <a:t>. Meta-</a:t>
            </a:r>
            <a:r>
              <a:rPr lang="pt-BR" sz="1400" dirty="0" err="1"/>
              <a:t>Analysis</a:t>
            </a:r>
            <a:r>
              <a:rPr lang="pt-BR" sz="1400" dirty="0"/>
              <a:t> </a:t>
            </a:r>
            <a:r>
              <a:rPr lang="pt-BR" sz="1400" dirty="0" err="1"/>
              <a:t>with</a:t>
            </a:r>
            <a:r>
              <a:rPr lang="pt-BR" sz="1400" dirty="0"/>
              <a:t> R. ISBN 978-3-319-21416-0</a:t>
            </a:r>
            <a:endParaRPr lang="pt-BR" sz="1050" dirty="0"/>
          </a:p>
        </p:txBody>
      </p:sp>
      <p:pic>
        <p:nvPicPr>
          <p:cNvPr id="2" name="Imagem 1">
            <a:extLst>
              <a:ext uri="{FF2B5EF4-FFF2-40B4-BE49-F238E27FC236}">
                <a16:creationId xmlns:a16="http://schemas.microsoft.com/office/drawing/2014/main" id="{B70E8CE9-D5B2-46E5-927B-162DAE92A665}"/>
              </a:ext>
            </a:extLst>
          </p:cNvPr>
          <p:cNvPicPr>
            <a:picLocks noChangeAspect="1"/>
          </p:cNvPicPr>
          <p:nvPr/>
        </p:nvPicPr>
        <p:blipFill>
          <a:blip r:embed="rId2"/>
          <a:stretch>
            <a:fillRect/>
          </a:stretch>
        </p:blipFill>
        <p:spPr>
          <a:xfrm>
            <a:off x="1403648" y="1125658"/>
            <a:ext cx="5904656" cy="4970370"/>
          </a:xfrm>
          <a:prstGeom prst="rect">
            <a:avLst/>
          </a:prstGeom>
        </p:spPr>
      </p:pic>
      <p:sp>
        <p:nvSpPr>
          <p:cNvPr id="6" name="Rectangle 2">
            <a:extLst>
              <a:ext uri="{FF2B5EF4-FFF2-40B4-BE49-F238E27FC236}">
                <a16:creationId xmlns:a16="http://schemas.microsoft.com/office/drawing/2014/main" id="{0A83B3AF-B306-4C38-B117-36F91498D0D0}"/>
              </a:ext>
            </a:extLst>
          </p:cNvPr>
          <p:cNvSpPr txBox="1">
            <a:spLocks/>
          </p:cNvSpPr>
          <p:nvPr/>
        </p:nvSpPr>
        <p:spPr>
          <a:xfrm>
            <a:off x="457200" y="274638"/>
            <a:ext cx="8229600" cy="1143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pt-BR" altLang="pt-BR"/>
              <a:t>Metanálise</a:t>
            </a:r>
            <a:endParaRPr lang="pt-BR" altLang="pt-BR" dirty="0"/>
          </a:p>
        </p:txBody>
      </p:sp>
    </p:spTree>
    <p:extLst>
      <p:ext uri="{BB962C8B-B14F-4D97-AF65-F5344CB8AC3E}">
        <p14:creationId xmlns:p14="http://schemas.microsoft.com/office/powerpoint/2010/main" val="3079396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E088186-6617-4474-B41A-F182F85FE1BA}"/>
              </a:ext>
            </a:extLst>
          </p:cNvPr>
          <p:cNvSpPr>
            <a:spLocks noGrp="1"/>
          </p:cNvSpPr>
          <p:nvPr>
            <p:ph type="title"/>
          </p:nvPr>
        </p:nvSpPr>
        <p:spPr/>
        <p:txBody>
          <a:bodyPr/>
          <a:lstStyle/>
          <a:p>
            <a:r>
              <a:rPr lang="pt-BR" altLang="pt-BR"/>
              <a:t>Heterogeneidade</a:t>
            </a:r>
          </a:p>
        </p:txBody>
      </p:sp>
      <p:sp>
        <p:nvSpPr>
          <p:cNvPr id="40963" name="Rectangle 3">
            <a:extLst>
              <a:ext uri="{FF2B5EF4-FFF2-40B4-BE49-F238E27FC236}">
                <a16:creationId xmlns:a16="http://schemas.microsoft.com/office/drawing/2014/main" id="{555BCF09-071E-40CA-A53B-38199A8C1ACF}"/>
              </a:ext>
            </a:extLst>
          </p:cNvPr>
          <p:cNvSpPr>
            <a:spLocks noGrp="1"/>
          </p:cNvSpPr>
          <p:nvPr>
            <p:ph idx="1"/>
          </p:nvPr>
        </p:nvSpPr>
        <p:spPr>
          <a:xfrm>
            <a:off x="457200" y="1600200"/>
            <a:ext cx="8229600" cy="4924425"/>
          </a:xfrm>
        </p:spPr>
        <p:txBody>
          <a:bodyPr/>
          <a:lstStyle/>
          <a:p>
            <a:pPr>
              <a:lnSpc>
                <a:spcPct val="90000"/>
              </a:lnSpc>
            </a:pPr>
            <a:r>
              <a:rPr lang="pt-BR" altLang="pt-BR" sz="2400" dirty="0"/>
              <a:t>Heterogeneidade clinica.</a:t>
            </a:r>
          </a:p>
          <a:p>
            <a:pPr lvl="1">
              <a:lnSpc>
                <a:spcPct val="90000"/>
              </a:lnSpc>
            </a:pPr>
            <a:r>
              <a:rPr lang="pt-BR" altLang="pt-BR" sz="2000" dirty="0"/>
              <a:t>Estudos diferem quanto as características dos participantes (idade, gravidade </a:t>
            </a:r>
            <a:r>
              <a:rPr lang="pt-BR" altLang="pt-BR" sz="2000" dirty="0" err="1"/>
              <a:t>etc</a:t>
            </a:r>
            <a:r>
              <a:rPr lang="pt-BR" altLang="pt-BR" sz="2000" dirty="0"/>
              <a:t>), intervenção (dose, posologia </a:t>
            </a:r>
            <a:r>
              <a:rPr lang="pt-BR" altLang="pt-BR" sz="2000" dirty="0" err="1"/>
              <a:t>etc</a:t>
            </a:r>
            <a:r>
              <a:rPr lang="pt-BR" altLang="pt-BR" sz="2000" dirty="0"/>
              <a:t>), variável de desfecho, duração, etc.</a:t>
            </a:r>
          </a:p>
          <a:p>
            <a:pPr>
              <a:lnSpc>
                <a:spcPct val="90000"/>
              </a:lnSpc>
            </a:pPr>
            <a:r>
              <a:rPr lang="pt-BR" altLang="pt-BR" sz="2400" dirty="0"/>
              <a:t>Heterogeneidade estatística.</a:t>
            </a:r>
          </a:p>
          <a:p>
            <a:pPr lvl="1">
              <a:lnSpc>
                <a:spcPct val="90000"/>
              </a:lnSpc>
            </a:pPr>
            <a:r>
              <a:rPr lang="pt-BR" altLang="pt-BR" sz="2000" dirty="0"/>
              <a:t>Variação dos resultados dos estudos é maior do que a esperada ao acaso</a:t>
            </a:r>
          </a:p>
          <a:p>
            <a:pPr lvl="1">
              <a:lnSpc>
                <a:spcPct val="90000"/>
              </a:lnSpc>
            </a:pPr>
            <a:endParaRPr lang="pt-BR" altLang="pt-BR" sz="2000" dirty="0"/>
          </a:p>
          <a:p>
            <a:pPr lvl="1">
              <a:lnSpc>
                <a:spcPct val="90000"/>
              </a:lnSpc>
              <a:buFont typeface="Arial" panose="020B0604020202020204" pitchFamily="34" charset="0"/>
              <a:buNone/>
            </a:pPr>
            <a:endParaRPr lang="pt-BR" altLang="pt-BR" sz="2000" dirty="0"/>
          </a:p>
          <a:p>
            <a:pPr lvl="1" algn="ctr">
              <a:lnSpc>
                <a:spcPct val="90000"/>
              </a:lnSpc>
              <a:buFont typeface="Arial" panose="020B0604020202020204" pitchFamily="34" charset="0"/>
              <a:buNone/>
            </a:pPr>
            <a:r>
              <a:rPr lang="pt-BR" altLang="pt-BR" sz="2000" dirty="0"/>
              <a:t>Diferenças clinicas (heterogeneidade clinica) ou</a:t>
            </a:r>
          </a:p>
          <a:p>
            <a:pPr lvl="1" algn="ctr">
              <a:lnSpc>
                <a:spcPct val="90000"/>
              </a:lnSpc>
              <a:buFont typeface="Arial" panose="020B0604020202020204" pitchFamily="34" charset="0"/>
              <a:buNone/>
            </a:pPr>
            <a:r>
              <a:rPr lang="pt-BR" altLang="pt-BR" sz="2000" dirty="0"/>
              <a:t>Deficiências/diferenças metodológicas ou</a:t>
            </a:r>
          </a:p>
          <a:p>
            <a:pPr lvl="1" algn="ctr">
              <a:lnSpc>
                <a:spcPct val="90000"/>
              </a:lnSpc>
              <a:buFont typeface="Arial" panose="020B0604020202020204" pitchFamily="34" charset="0"/>
              <a:buNone/>
            </a:pPr>
            <a:r>
              <a:rPr lang="pt-BR" altLang="pt-BR" sz="2000" dirty="0"/>
              <a:t>Encerramento precoce do estudo ou</a:t>
            </a:r>
          </a:p>
          <a:p>
            <a:pPr lvl="1" algn="ctr">
              <a:lnSpc>
                <a:spcPct val="90000"/>
              </a:lnSpc>
              <a:buFont typeface="Arial" panose="020B0604020202020204" pitchFamily="34" charset="0"/>
              <a:buNone/>
            </a:pPr>
            <a:r>
              <a:rPr lang="pt-BR" altLang="pt-BR" sz="2000" dirty="0"/>
              <a:t>Viés de publicação (</a:t>
            </a:r>
            <a:r>
              <a:rPr lang="pt-BR" altLang="pt-BR" sz="2000" dirty="0" err="1"/>
              <a:t>reporting</a:t>
            </a:r>
            <a:r>
              <a:rPr lang="pt-BR" altLang="pt-BR" sz="2000" dirty="0"/>
              <a:t> bias)</a:t>
            </a:r>
          </a:p>
          <a:p>
            <a:pPr lvl="1" algn="ctr">
              <a:lnSpc>
                <a:spcPct val="90000"/>
              </a:lnSpc>
              <a:buFont typeface="Arial" panose="020B0604020202020204" pitchFamily="34" charset="0"/>
              <a:buNone/>
            </a:pPr>
            <a:r>
              <a:rPr lang="pt-BR" altLang="pt-BR" sz="2000" dirty="0"/>
              <a:t>=</a:t>
            </a:r>
          </a:p>
          <a:p>
            <a:pPr lvl="1" algn="ctr">
              <a:lnSpc>
                <a:spcPct val="90000"/>
              </a:lnSpc>
              <a:buFont typeface="Arial" panose="020B0604020202020204" pitchFamily="34" charset="0"/>
              <a:buNone/>
            </a:pPr>
            <a:r>
              <a:rPr lang="pt-BR" altLang="pt-BR" sz="2000" dirty="0"/>
              <a:t>HETEROGENEIDADE ESTATÍSTICA</a:t>
            </a:r>
          </a:p>
          <a:p>
            <a:pPr lvl="1" algn="ctr">
              <a:lnSpc>
                <a:spcPct val="90000"/>
              </a:lnSpc>
              <a:buFont typeface="Arial" panose="020B0604020202020204" pitchFamily="34" charset="0"/>
              <a:buNone/>
            </a:pPr>
            <a:endParaRPr lang="pt-BR" altLang="pt-BR" sz="2000" dirty="0"/>
          </a:p>
        </p:txBody>
      </p:sp>
      <p:sp>
        <p:nvSpPr>
          <p:cNvPr id="4" name="Espaço Reservado para Número de Slide 5">
            <a:extLst>
              <a:ext uri="{FF2B5EF4-FFF2-40B4-BE49-F238E27FC236}">
                <a16:creationId xmlns:a16="http://schemas.microsoft.com/office/drawing/2014/main" id="{6BA76EC2-A4C8-49E9-A8BD-23B4BFEE6C7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A689F6-08CB-4FE7-BCE1-E2DA5BB3A81D}" type="slidenum">
              <a:rPr lang="pt-BR" altLang="pt-BR">
                <a:solidFill>
                  <a:srgbClr val="898989"/>
                </a:solidFill>
                <a:latin typeface="Calibri" panose="020F0502020204030204" pitchFamily="34" charset="0"/>
              </a:rPr>
              <a:pPr eaLnBrk="1" hangingPunct="1"/>
              <a:t>61</a:t>
            </a:fld>
            <a:endParaRPr lang="pt-BR" altLang="pt-BR">
              <a:solidFill>
                <a:srgbClr val="898989"/>
              </a:solidFill>
              <a:latin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5">
            <a:extLst>
              <a:ext uri="{FF2B5EF4-FFF2-40B4-BE49-F238E27FC236}">
                <a16:creationId xmlns:a16="http://schemas.microsoft.com/office/drawing/2014/main" id="{EE058DB4-D941-4B4F-88CE-D691CC09979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461162C-524B-4B80-A3F3-4D4B04847AD5}" type="slidenum">
              <a:rPr lang="pt-BR" altLang="pt-BR">
                <a:solidFill>
                  <a:srgbClr val="898989"/>
                </a:solidFill>
                <a:latin typeface="Calibri" panose="020F0502020204030204" pitchFamily="34" charset="0"/>
              </a:rPr>
              <a:pPr eaLnBrk="1" hangingPunct="1"/>
              <a:t>62</a:t>
            </a:fld>
            <a:endParaRPr lang="pt-BR" altLang="pt-BR">
              <a:solidFill>
                <a:srgbClr val="898989"/>
              </a:solidFill>
              <a:latin typeface="Calibri" panose="020F0502020204030204" pitchFamily="34" charset="0"/>
            </a:endParaRPr>
          </a:p>
        </p:txBody>
      </p:sp>
      <p:pic>
        <p:nvPicPr>
          <p:cNvPr id="41987" name="Picture 4">
            <a:extLst>
              <a:ext uri="{FF2B5EF4-FFF2-40B4-BE49-F238E27FC236}">
                <a16:creationId xmlns:a16="http://schemas.microsoft.com/office/drawing/2014/main" id="{A6CB9220-EF6B-4656-8282-C04781C3E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738"/>
            <a:ext cx="91440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5">
            <a:extLst>
              <a:ext uri="{FF2B5EF4-FFF2-40B4-BE49-F238E27FC236}">
                <a16:creationId xmlns:a16="http://schemas.microsoft.com/office/drawing/2014/main" id="{4B5DABDF-2362-4C47-AA5E-AE63B30A322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A997470-0FB6-42E0-A4DA-0DB8AB11F995}" type="slidenum">
              <a:rPr lang="pt-BR" altLang="pt-BR">
                <a:solidFill>
                  <a:srgbClr val="898989"/>
                </a:solidFill>
                <a:latin typeface="Calibri" panose="020F0502020204030204" pitchFamily="34" charset="0"/>
              </a:rPr>
              <a:pPr eaLnBrk="1" hangingPunct="1"/>
              <a:t>63</a:t>
            </a:fld>
            <a:endParaRPr lang="pt-BR" altLang="pt-BR">
              <a:solidFill>
                <a:srgbClr val="898989"/>
              </a:solidFill>
              <a:latin typeface="Calibri" panose="020F0502020204030204" pitchFamily="34" charset="0"/>
            </a:endParaRPr>
          </a:p>
        </p:txBody>
      </p:sp>
      <p:pic>
        <p:nvPicPr>
          <p:cNvPr id="43011" name="Picture 4">
            <a:extLst>
              <a:ext uri="{FF2B5EF4-FFF2-40B4-BE49-F238E27FC236}">
                <a16:creationId xmlns:a16="http://schemas.microsoft.com/office/drawing/2014/main" id="{0E9E6405-489B-4C36-AD41-743FB368B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4"/>
            <a:ext cx="91440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a:extLst>
              <a:ext uri="{FF2B5EF4-FFF2-40B4-BE49-F238E27FC236}">
                <a16:creationId xmlns:a16="http://schemas.microsoft.com/office/drawing/2014/main" id="{0D4A402E-6A65-4A00-B69B-4FAB5A036F68}"/>
              </a:ext>
            </a:extLst>
          </p:cNvPr>
          <p:cNvSpPr txBox="1"/>
          <p:nvPr/>
        </p:nvSpPr>
        <p:spPr>
          <a:xfrm>
            <a:off x="2843808" y="6474822"/>
            <a:ext cx="6048672" cy="338554"/>
          </a:xfrm>
          <a:prstGeom prst="rect">
            <a:avLst/>
          </a:prstGeom>
          <a:noFill/>
        </p:spPr>
        <p:txBody>
          <a:bodyPr wrap="square" rtlCol="0">
            <a:spAutoFit/>
          </a:bodyPr>
          <a:lstStyle/>
          <a:p>
            <a:pPr algn="ctr"/>
            <a:r>
              <a:rPr lang="en-US" sz="800" i="1" dirty="0">
                <a:latin typeface="Times,Italic"/>
              </a:rPr>
              <a:t>The Evidence Base of Clinical Diagnosis: Theory and methods of diagnostic </a:t>
            </a:r>
            <a:r>
              <a:rPr lang="en-US" sz="800" i="1" dirty="0" err="1">
                <a:latin typeface="Times,Italic"/>
              </a:rPr>
              <a:t>researc</a:t>
            </a:r>
            <a:r>
              <a:rPr lang="en-US" sz="800" i="1" dirty="0">
                <a:latin typeface="Times,Italic"/>
              </a:rPr>
              <a:t>, 2nd </a:t>
            </a:r>
            <a:r>
              <a:rPr lang="en-US" sz="800" i="1" dirty="0" err="1">
                <a:latin typeface="Times,Italic"/>
              </a:rPr>
              <a:t>Edtion</a:t>
            </a:r>
            <a:r>
              <a:rPr lang="en-US" sz="800" i="1" dirty="0">
                <a:latin typeface="Times,Italic"/>
              </a:rPr>
              <a:t>,</a:t>
            </a:r>
          </a:p>
          <a:p>
            <a:pPr algn="ctr"/>
            <a:r>
              <a:rPr lang="en-US" sz="800" dirty="0">
                <a:latin typeface="Times-Roman"/>
              </a:rPr>
              <a:t>Edited by J. A. </a:t>
            </a:r>
            <a:r>
              <a:rPr lang="en-US" sz="800" dirty="0" err="1">
                <a:latin typeface="Times-Roman"/>
              </a:rPr>
              <a:t>Knottnerus</a:t>
            </a:r>
            <a:r>
              <a:rPr lang="en-US" sz="800" dirty="0">
                <a:latin typeface="Times-Roman"/>
              </a:rPr>
              <a:t> F. </a:t>
            </a:r>
            <a:r>
              <a:rPr lang="en-US" sz="800" dirty="0" err="1">
                <a:latin typeface="Times-Roman"/>
              </a:rPr>
              <a:t>Buntinx</a:t>
            </a:r>
            <a:r>
              <a:rPr lang="en-US" sz="800" dirty="0">
                <a:latin typeface="Times-Roman"/>
              </a:rPr>
              <a:t> © 2009 Blackwell Publishing Ltd, ISBN: 978-1-4051-5787-2</a:t>
            </a:r>
            <a:endParaRPr lang="pt-B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4DA249D-E93B-48C8-B23F-E50EE860BE5C}"/>
              </a:ext>
            </a:extLst>
          </p:cNvPr>
          <p:cNvSpPr>
            <a:spLocks noGrp="1"/>
          </p:cNvSpPr>
          <p:nvPr>
            <p:ph type="title"/>
          </p:nvPr>
        </p:nvSpPr>
        <p:spPr/>
        <p:txBody>
          <a:bodyPr/>
          <a:lstStyle/>
          <a:p>
            <a:r>
              <a:rPr lang="pt-BR" altLang="pt-BR"/>
              <a:t>Metanálise</a:t>
            </a:r>
          </a:p>
        </p:txBody>
      </p:sp>
      <p:sp>
        <p:nvSpPr>
          <p:cNvPr id="44035" name="Rectangle 3">
            <a:extLst>
              <a:ext uri="{FF2B5EF4-FFF2-40B4-BE49-F238E27FC236}">
                <a16:creationId xmlns:a16="http://schemas.microsoft.com/office/drawing/2014/main" id="{BC68E68D-BCA4-4461-AB3A-BADD0F9F9AFA}"/>
              </a:ext>
            </a:extLst>
          </p:cNvPr>
          <p:cNvSpPr>
            <a:spLocks noGrp="1"/>
          </p:cNvSpPr>
          <p:nvPr>
            <p:ph sz="half" idx="1"/>
          </p:nvPr>
        </p:nvSpPr>
        <p:spPr/>
        <p:txBody>
          <a:bodyPr/>
          <a:lstStyle/>
          <a:p>
            <a:pPr>
              <a:lnSpc>
                <a:spcPct val="90000"/>
              </a:lnSpc>
            </a:pPr>
            <a:r>
              <a:rPr lang="pt-BR" altLang="pt-BR" dirty="0"/>
              <a:t>Formas de explorar heterogeneidade.</a:t>
            </a:r>
          </a:p>
          <a:p>
            <a:pPr lvl="1">
              <a:lnSpc>
                <a:spcPct val="90000"/>
              </a:lnSpc>
            </a:pPr>
            <a:r>
              <a:rPr lang="pt-BR" altLang="pt-BR" dirty="0"/>
              <a:t>Qualquer metanálise</a:t>
            </a:r>
          </a:p>
          <a:p>
            <a:pPr lvl="2">
              <a:lnSpc>
                <a:spcPct val="90000"/>
              </a:lnSpc>
            </a:pPr>
            <a:r>
              <a:rPr lang="pt-BR" altLang="pt-BR" dirty="0"/>
              <a:t>Forest </a:t>
            </a:r>
            <a:r>
              <a:rPr lang="pt-BR" altLang="pt-BR" dirty="0" err="1"/>
              <a:t>plot</a:t>
            </a:r>
            <a:endParaRPr lang="pt-BR" altLang="pt-BR" dirty="0"/>
          </a:p>
          <a:p>
            <a:pPr lvl="2">
              <a:lnSpc>
                <a:spcPct val="90000"/>
              </a:lnSpc>
            </a:pPr>
            <a:r>
              <a:rPr lang="pt-BR" altLang="pt-BR" dirty="0"/>
              <a:t>Q (</a:t>
            </a:r>
            <a:r>
              <a:rPr lang="pt-BR" altLang="pt-BR" i="1" dirty="0"/>
              <a:t>p</a:t>
            </a:r>
            <a:r>
              <a:rPr lang="pt-BR" altLang="pt-BR" dirty="0"/>
              <a:t> &gt; 10)</a:t>
            </a:r>
          </a:p>
          <a:p>
            <a:pPr lvl="2">
              <a:lnSpc>
                <a:spcPct val="90000"/>
              </a:lnSpc>
            </a:pPr>
            <a:r>
              <a:rPr lang="pt-BR" altLang="pt-BR" dirty="0"/>
              <a:t>I</a:t>
            </a:r>
            <a:r>
              <a:rPr lang="pt-BR" altLang="pt-BR" baseline="30000" dirty="0"/>
              <a:t>2</a:t>
            </a:r>
          </a:p>
          <a:p>
            <a:pPr lvl="2">
              <a:lnSpc>
                <a:spcPct val="90000"/>
              </a:lnSpc>
            </a:pPr>
            <a:r>
              <a:rPr lang="pt-BR" altLang="pt-BR" dirty="0"/>
              <a:t>Tau2</a:t>
            </a:r>
          </a:p>
          <a:p>
            <a:pPr lvl="2">
              <a:lnSpc>
                <a:spcPct val="90000"/>
              </a:lnSpc>
            </a:pPr>
            <a:r>
              <a:rPr lang="pt-BR" altLang="pt-BR" dirty="0"/>
              <a:t>H2</a:t>
            </a:r>
          </a:p>
          <a:p>
            <a:pPr lvl="2">
              <a:lnSpc>
                <a:spcPct val="90000"/>
              </a:lnSpc>
            </a:pPr>
            <a:r>
              <a:rPr lang="pt-BR" altLang="pt-BR" dirty="0"/>
              <a:t>R2</a:t>
            </a:r>
          </a:p>
          <a:p>
            <a:pPr lvl="2">
              <a:lnSpc>
                <a:spcPct val="90000"/>
              </a:lnSpc>
            </a:pPr>
            <a:r>
              <a:rPr lang="pt-BR" altLang="pt-BR" dirty="0"/>
              <a:t>Gráfico de </a:t>
            </a:r>
            <a:r>
              <a:rPr lang="pt-BR" altLang="pt-BR" dirty="0" err="1"/>
              <a:t>Galbraith</a:t>
            </a:r>
            <a:r>
              <a:rPr lang="pt-BR" altLang="pt-BR" dirty="0"/>
              <a:t> (ou Radial)</a:t>
            </a:r>
          </a:p>
          <a:p>
            <a:pPr lvl="2">
              <a:lnSpc>
                <a:spcPct val="90000"/>
              </a:lnSpc>
            </a:pPr>
            <a:r>
              <a:rPr lang="pt-BR" altLang="pt-BR" dirty="0"/>
              <a:t>Gráfico de </a:t>
            </a:r>
            <a:r>
              <a:rPr lang="pt-BR" altLang="pt-BR" dirty="0" err="1"/>
              <a:t>Baujat</a:t>
            </a:r>
            <a:endParaRPr lang="pt-BR" altLang="pt-BR" dirty="0"/>
          </a:p>
        </p:txBody>
      </p:sp>
      <p:sp>
        <p:nvSpPr>
          <p:cNvPr id="2" name="Espaço Reservado para Conteúdo 1">
            <a:extLst>
              <a:ext uri="{FF2B5EF4-FFF2-40B4-BE49-F238E27FC236}">
                <a16:creationId xmlns:a16="http://schemas.microsoft.com/office/drawing/2014/main" id="{F47B62FC-9F9A-403B-BCE3-4748C83A4994}"/>
              </a:ext>
            </a:extLst>
          </p:cNvPr>
          <p:cNvSpPr>
            <a:spLocks noGrp="1"/>
          </p:cNvSpPr>
          <p:nvPr>
            <p:ph sz="half" idx="2"/>
          </p:nvPr>
        </p:nvSpPr>
        <p:spPr/>
        <p:txBody>
          <a:bodyPr/>
          <a:lstStyle/>
          <a:p>
            <a:pPr lvl="1">
              <a:lnSpc>
                <a:spcPct val="90000"/>
              </a:lnSpc>
            </a:pPr>
            <a:endParaRPr lang="pt-BR" altLang="pt-BR" dirty="0"/>
          </a:p>
          <a:p>
            <a:pPr lvl="1">
              <a:lnSpc>
                <a:spcPct val="90000"/>
              </a:lnSpc>
            </a:pPr>
            <a:endParaRPr lang="pt-BR" altLang="pt-BR" dirty="0"/>
          </a:p>
          <a:p>
            <a:pPr lvl="1">
              <a:lnSpc>
                <a:spcPct val="90000"/>
              </a:lnSpc>
            </a:pPr>
            <a:r>
              <a:rPr lang="pt-BR" altLang="pt-BR" dirty="0"/>
              <a:t>Metanálise DTA</a:t>
            </a:r>
          </a:p>
          <a:p>
            <a:pPr lvl="2">
              <a:lnSpc>
                <a:spcPct val="90000"/>
              </a:lnSpc>
            </a:pPr>
            <a:r>
              <a:rPr lang="pt-BR" altLang="pt-BR" dirty="0" err="1"/>
              <a:t>Threshold</a:t>
            </a:r>
            <a:r>
              <a:rPr lang="pt-BR" altLang="pt-BR" dirty="0"/>
              <a:t> </a:t>
            </a:r>
            <a:r>
              <a:rPr lang="pt-BR" altLang="pt-BR" dirty="0" err="1"/>
              <a:t>effect</a:t>
            </a:r>
            <a:r>
              <a:rPr lang="pt-BR" altLang="pt-BR" dirty="0"/>
              <a:t> (efeito do limite de decisão)</a:t>
            </a:r>
          </a:p>
          <a:p>
            <a:endParaRPr lang="pt-BR" dirty="0"/>
          </a:p>
        </p:txBody>
      </p:sp>
      <p:sp>
        <p:nvSpPr>
          <p:cNvPr id="4" name="Espaço Reservado para Número de Slide 5">
            <a:extLst>
              <a:ext uri="{FF2B5EF4-FFF2-40B4-BE49-F238E27FC236}">
                <a16:creationId xmlns:a16="http://schemas.microsoft.com/office/drawing/2014/main" id="{77BA8095-5BF2-4878-861D-62093A03A82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20550E-D24C-4464-946A-E068796BD138}" type="slidenum">
              <a:rPr lang="pt-BR" altLang="pt-BR">
                <a:solidFill>
                  <a:srgbClr val="898989"/>
                </a:solidFill>
                <a:latin typeface="Calibri" panose="020F0502020204030204" pitchFamily="34" charset="0"/>
              </a:rPr>
              <a:pPr eaLnBrk="1" hangingPunct="1"/>
              <a:t>64</a:t>
            </a:fld>
            <a:endParaRPr lang="pt-BR" altLang="pt-BR">
              <a:solidFill>
                <a:srgbClr val="898989"/>
              </a:solidFill>
              <a:latin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1AF9930-7050-445D-B06C-6A1A46266A9A}"/>
              </a:ext>
            </a:extLst>
          </p:cNvPr>
          <p:cNvSpPr>
            <a:spLocks noGrp="1"/>
          </p:cNvSpPr>
          <p:nvPr>
            <p:ph type="sldNum" sz="quarter" idx="12"/>
          </p:nvPr>
        </p:nvSpPr>
        <p:spPr/>
        <p:txBody>
          <a:bodyPr/>
          <a:lstStyle/>
          <a:p>
            <a:fld id="{99FE8C17-F15E-4ED1-9F8E-A1EDC859BD50}" type="slidenum">
              <a:rPr lang="pt-BR" altLang="pt-BR" smtClean="0"/>
              <a:pPr/>
              <a:t>65</a:t>
            </a:fld>
            <a:endParaRPr lang="pt-BR" altLang="pt-BR"/>
          </a:p>
        </p:txBody>
      </p:sp>
      <p:pic>
        <p:nvPicPr>
          <p:cNvPr id="2050" name="Picture 2">
            <a:extLst>
              <a:ext uri="{FF2B5EF4-FFF2-40B4-BE49-F238E27FC236}">
                <a16:creationId xmlns:a16="http://schemas.microsoft.com/office/drawing/2014/main" id="{476202AE-E60F-4FFD-8151-85DE9A4AC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893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4DA249D-E93B-48C8-B23F-E50EE860BE5C}"/>
              </a:ext>
            </a:extLst>
          </p:cNvPr>
          <p:cNvSpPr>
            <a:spLocks noGrp="1"/>
          </p:cNvSpPr>
          <p:nvPr>
            <p:ph type="title"/>
          </p:nvPr>
        </p:nvSpPr>
        <p:spPr/>
        <p:txBody>
          <a:bodyPr/>
          <a:lstStyle/>
          <a:p>
            <a:r>
              <a:rPr lang="pt-BR" altLang="pt-BR"/>
              <a:t>Metanálise</a:t>
            </a:r>
          </a:p>
        </p:txBody>
      </p:sp>
      <p:sp>
        <p:nvSpPr>
          <p:cNvPr id="44035" name="Rectangle 3">
            <a:extLst>
              <a:ext uri="{FF2B5EF4-FFF2-40B4-BE49-F238E27FC236}">
                <a16:creationId xmlns:a16="http://schemas.microsoft.com/office/drawing/2014/main" id="{BC68E68D-BCA4-4461-AB3A-BADD0F9F9AFA}"/>
              </a:ext>
            </a:extLst>
          </p:cNvPr>
          <p:cNvSpPr>
            <a:spLocks noGrp="1"/>
          </p:cNvSpPr>
          <p:nvPr>
            <p:ph idx="1"/>
          </p:nvPr>
        </p:nvSpPr>
        <p:spPr/>
        <p:txBody>
          <a:bodyPr/>
          <a:lstStyle/>
          <a:p>
            <a:pPr>
              <a:lnSpc>
                <a:spcPct val="90000"/>
              </a:lnSpc>
            </a:pPr>
            <a:r>
              <a:rPr lang="pt-BR" altLang="pt-BR"/>
              <a:t>Viés de publicação (reporting bias).</a:t>
            </a:r>
          </a:p>
          <a:p>
            <a:pPr lvl="1">
              <a:lnSpc>
                <a:spcPct val="90000"/>
              </a:lnSpc>
            </a:pPr>
            <a:r>
              <a:rPr lang="pt-BR" altLang="pt-BR"/>
              <a:t>Ocorre quando estudos inteiros, ou parte de seus dados, não são publicados em função do resultado obtido. Tal decisão tende a produzir um predomínio de publicações com resultados positivos (estatisticamente significativos), aumentando a probabilidade de que uma publicação apresente um resultado falso-positivo.</a:t>
            </a:r>
          </a:p>
          <a:p>
            <a:pPr lvl="1">
              <a:lnSpc>
                <a:spcPct val="90000"/>
              </a:lnSpc>
            </a:pPr>
            <a:r>
              <a:rPr lang="pt-BR" altLang="pt-BR"/>
              <a:t>Idioma, periódicos mais acessíveis, publicados mais rapidamente, citados mais frequentemente.</a:t>
            </a:r>
          </a:p>
        </p:txBody>
      </p:sp>
      <p:sp>
        <p:nvSpPr>
          <p:cNvPr id="4" name="Espaço Reservado para Número de Slide 5">
            <a:extLst>
              <a:ext uri="{FF2B5EF4-FFF2-40B4-BE49-F238E27FC236}">
                <a16:creationId xmlns:a16="http://schemas.microsoft.com/office/drawing/2014/main" id="{77BA8095-5BF2-4878-861D-62093A03A82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20550E-D24C-4464-946A-E068796BD138}" type="slidenum">
              <a:rPr lang="pt-BR" altLang="pt-BR">
                <a:solidFill>
                  <a:srgbClr val="898989"/>
                </a:solidFill>
                <a:latin typeface="Calibri" panose="020F0502020204030204" pitchFamily="34" charset="0"/>
              </a:rPr>
              <a:pPr eaLnBrk="1" hangingPunct="1"/>
              <a:t>66</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20251385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65006D8-DEDA-4FAE-A5DB-7499A56E129D}"/>
              </a:ext>
            </a:extLst>
          </p:cNvPr>
          <p:cNvSpPr>
            <a:spLocks noGrp="1"/>
          </p:cNvSpPr>
          <p:nvPr>
            <p:ph type="title"/>
          </p:nvPr>
        </p:nvSpPr>
        <p:spPr/>
        <p:txBody>
          <a:bodyPr/>
          <a:lstStyle/>
          <a:p>
            <a:r>
              <a:rPr lang="pt-BR" altLang="pt-BR"/>
              <a:t>Metanálise</a:t>
            </a:r>
          </a:p>
        </p:txBody>
      </p:sp>
      <p:sp>
        <p:nvSpPr>
          <p:cNvPr id="45059" name="Rectangle 3">
            <a:extLst>
              <a:ext uri="{FF2B5EF4-FFF2-40B4-BE49-F238E27FC236}">
                <a16:creationId xmlns:a16="http://schemas.microsoft.com/office/drawing/2014/main" id="{8A54BF9D-82F7-431E-BE38-1411F1F7437C}"/>
              </a:ext>
            </a:extLst>
          </p:cNvPr>
          <p:cNvSpPr>
            <a:spLocks noGrp="1"/>
          </p:cNvSpPr>
          <p:nvPr>
            <p:ph idx="1"/>
          </p:nvPr>
        </p:nvSpPr>
        <p:spPr/>
        <p:txBody>
          <a:bodyPr/>
          <a:lstStyle/>
          <a:p>
            <a:pPr>
              <a:lnSpc>
                <a:spcPct val="90000"/>
              </a:lnSpc>
            </a:pPr>
            <a:r>
              <a:rPr lang="pt-BR" altLang="pt-BR" sz="2400" dirty="0" err="1"/>
              <a:t>Reporting</a:t>
            </a:r>
            <a:r>
              <a:rPr lang="pt-BR" altLang="pt-BR" sz="2400" dirty="0"/>
              <a:t> bias</a:t>
            </a:r>
          </a:p>
          <a:p>
            <a:pPr lvl="1">
              <a:lnSpc>
                <a:spcPct val="90000"/>
              </a:lnSpc>
            </a:pPr>
            <a:r>
              <a:rPr lang="pt-BR" altLang="pt-BR" sz="2000" dirty="0"/>
              <a:t>Taxa média de publicação de trabalhos originalmente apresentados em forma de abstract foi de 51%, sendo de 50% em dois estudos que avaliaram ensaios clínicos randomizados (Scherer </a:t>
            </a:r>
            <a:r>
              <a:rPr lang="pt-BR" altLang="pt-BR" sz="2000" i="1" dirty="0"/>
              <a:t>et. al.</a:t>
            </a:r>
            <a:r>
              <a:rPr lang="pt-BR" altLang="pt-BR" sz="2000" dirty="0"/>
              <a:t> 1994).</a:t>
            </a:r>
          </a:p>
          <a:p>
            <a:pPr lvl="1">
              <a:lnSpc>
                <a:spcPct val="90000"/>
              </a:lnSpc>
            </a:pPr>
            <a:r>
              <a:rPr lang="pt-BR" altLang="pt-BR" sz="2000" dirty="0"/>
              <a:t>Entre 90 teses de doutorado defendidas no departamento de epidemiologia da Johns Hopkins, apenas 68% foram publicadas em livros ou artigos. (</a:t>
            </a:r>
            <a:r>
              <a:rPr lang="pt-BR" altLang="pt-BR" sz="2000" dirty="0" err="1"/>
              <a:t>Dickersin</a:t>
            </a:r>
            <a:r>
              <a:rPr lang="pt-BR" altLang="pt-BR" sz="2000" dirty="0"/>
              <a:t> &amp; </a:t>
            </a:r>
            <a:r>
              <a:rPr lang="pt-BR" altLang="pt-BR" sz="2000" dirty="0" err="1"/>
              <a:t>Meinert</a:t>
            </a:r>
            <a:r>
              <a:rPr lang="pt-BR" altLang="pt-BR" sz="2000" dirty="0"/>
              <a:t>, 1992).</a:t>
            </a:r>
          </a:p>
          <a:p>
            <a:pPr lvl="1">
              <a:lnSpc>
                <a:spcPct val="90000"/>
              </a:lnSpc>
            </a:pPr>
            <a:r>
              <a:rPr lang="pt-BR" altLang="pt-BR" sz="2000" dirty="0"/>
              <a:t>Entre os 154 estudos com resultados estatisticamente significativos aprovados pelo quadro de revisores institucionais em Oxford, no período de 1984-1987, 60% foram publicados. Já entre os 131 estudos que não apresentaram resultados estatisticamente significativos, apenas 34% foram publicados. (</a:t>
            </a:r>
            <a:r>
              <a:rPr lang="pt-BR" altLang="pt-BR" sz="2000" dirty="0" err="1"/>
              <a:t>Easterbrook</a:t>
            </a:r>
            <a:r>
              <a:rPr lang="pt-BR" altLang="pt-BR" sz="2000" dirty="0"/>
              <a:t> </a:t>
            </a:r>
            <a:r>
              <a:rPr lang="pt-BR" altLang="pt-BR" sz="2000" i="1" dirty="0"/>
              <a:t>et. al. </a:t>
            </a:r>
            <a:r>
              <a:rPr lang="pt-BR" altLang="pt-BR" sz="2000" dirty="0"/>
              <a:t>1991).</a:t>
            </a:r>
          </a:p>
        </p:txBody>
      </p:sp>
      <p:sp>
        <p:nvSpPr>
          <p:cNvPr id="4" name="Espaço Reservado para Número de Slide 5">
            <a:extLst>
              <a:ext uri="{FF2B5EF4-FFF2-40B4-BE49-F238E27FC236}">
                <a16:creationId xmlns:a16="http://schemas.microsoft.com/office/drawing/2014/main" id="{DD88A315-C3F1-483D-ABF8-2E15743E4A5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F29220-E097-46C8-B817-9C0561AA7291}" type="slidenum">
              <a:rPr lang="pt-BR" altLang="pt-BR">
                <a:solidFill>
                  <a:srgbClr val="898989"/>
                </a:solidFill>
                <a:latin typeface="Calibri" panose="020F0502020204030204" pitchFamily="34" charset="0"/>
              </a:rPr>
              <a:pPr eaLnBrk="1" hangingPunct="1"/>
              <a:t>67</a:t>
            </a:fld>
            <a:endParaRPr lang="pt-BR" altLang="pt-BR">
              <a:solidFill>
                <a:srgbClr val="898989"/>
              </a:solidFill>
              <a:latin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4DA249D-E93B-48C8-B23F-E50EE860BE5C}"/>
              </a:ext>
            </a:extLst>
          </p:cNvPr>
          <p:cNvSpPr>
            <a:spLocks noGrp="1"/>
          </p:cNvSpPr>
          <p:nvPr>
            <p:ph type="title"/>
          </p:nvPr>
        </p:nvSpPr>
        <p:spPr/>
        <p:txBody>
          <a:bodyPr/>
          <a:lstStyle/>
          <a:p>
            <a:r>
              <a:rPr lang="pt-BR" altLang="pt-BR"/>
              <a:t>Metanálise</a:t>
            </a:r>
          </a:p>
        </p:txBody>
      </p:sp>
      <p:sp>
        <p:nvSpPr>
          <p:cNvPr id="44035" name="Rectangle 3">
            <a:extLst>
              <a:ext uri="{FF2B5EF4-FFF2-40B4-BE49-F238E27FC236}">
                <a16:creationId xmlns:a16="http://schemas.microsoft.com/office/drawing/2014/main" id="{BC68E68D-BCA4-4461-AB3A-BADD0F9F9AFA}"/>
              </a:ext>
            </a:extLst>
          </p:cNvPr>
          <p:cNvSpPr>
            <a:spLocks noGrp="1"/>
          </p:cNvSpPr>
          <p:nvPr>
            <p:ph idx="1"/>
          </p:nvPr>
        </p:nvSpPr>
        <p:spPr/>
        <p:txBody>
          <a:bodyPr/>
          <a:lstStyle/>
          <a:p>
            <a:pPr>
              <a:lnSpc>
                <a:spcPct val="90000"/>
              </a:lnSpc>
            </a:pPr>
            <a:r>
              <a:rPr lang="pt-BR" altLang="pt-BR" dirty="0"/>
              <a:t>Formas de explorar viés de publicação.</a:t>
            </a:r>
          </a:p>
          <a:p>
            <a:pPr lvl="1">
              <a:lnSpc>
                <a:spcPct val="90000"/>
              </a:lnSpc>
            </a:pPr>
            <a:r>
              <a:rPr lang="pt-BR" altLang="pt-BR" dirty="0"/>
              <a:t>Gráfico de Funil </a:t>
            </a:r>
          </a:p>
          <a:p>
            <a:pPr lvl="1">
              <a:lnSpc>
                <a:spcPct val="90000"/>
              </a:lnSpc>
            </a:pPr>
            <a:r>
              <a:rPr lang="pt-BR" altLang="pt-BR" dirty="0"/>
              <a:t>Teste de </a:t>
            </a:r>
            <a:r>
              <a:rPr lang="pt-BR" altLang="pt-BR" dirty="0" err="1"/>
              <a:t>Begg</a:t>
            </a:r>
            <a:endParaRPr lang="pt-BR" altLang="pt-BR" dirty="0"/>
          </a:p>
          <a:p>
            <a:pPr lvl="1">
              <a:lnSpc>
                <a:spcPct val="90000"/>
              </a:lnSpc>
            </a:pPr>
            <a:r>
              <a:rPr lang="pt-BR" altLang="pt-BR" dirty="0"/>
              <a:t>Teste </a:t>
            </a:r>
            <a:r>
              <a:rPr lang="pt-BR" altLang="pt-BR" dirty="0" err="1"/>
              <a:t>Egger</a:t>
            </a:r>
            <a:endParaRPr lang="pt-BR" altLang="pt-BR" dirty="0"/>
          </a:p>
          <a:p>
            <a:pPr lvl="1">
              <a:lnSpc>
                <a:spcPct val="90000"/>
              </a:lnSpc>
            </a:pPr>
            <a:r>
              <a:rPr lang="pt-BR" altLang="pt-BR" dirty="0" err="1"/>
              <a:t>Grafico</a:t>
            </a:r>
            <a:r>
              <a:rPr lang="pt-BR" altLang="pt-BR" dirty="0"/>
              <a:t> Radial (!)</a:t>
            </a:r>
          </a:p>
        </p:txBody>
      </p:sp>
      <p:sp>
        <p:nvSpPr>
          <p:cNvPr id="4" name="Espaço Reservado para Número de Slide 5">
            <a:extLst>
              <a:ext uri="{FF2B5EF4-FFF2-40B4-BE49-F238E27FC236}">
                <a16:creationId xmlns:a16="http://schemas.microsoft.com/office/drawing/2014/main" id="{77BA8095-5BF2-4878-861D-62093A03A82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20550E-D24C-4464-946A-E068796BD138}" type="slidenum">
              <a:rPr lang="pt-BR" altLang="pt-BR">
                <a:solidFill>
                  <a:srgbClr val="898989"/>
                </a:solidFill>
                <a:latin typeface="Calibri" panose="020F0502020204030204" pitchFamily="34" charset="0"/>
              </a:rPr>
              <a:pPr eaLnBrk="1" hangingPunct="1"/>
              <a:t>68</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218786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65006D8-DEDA-4FAE-A5DB-7499A56E129D}"/>
              </a:ext>
            </a:extLst>
          </p:cNvPr>
          <p:cNvSpPr>
            <a:spLocks noGrp="1"/>
          </p:cNvSpPr>
          <p:nvPr>
            <p:ph type="title"/>
          </p:nvPr>
        </p:nvSpPr>
        <p:spPr/>
        <p:txBody>
          <a:bodyPr/>
          <a:lstStyle/>
          <a:p>
            <a:r>
              <a:rPr lang="pt-BR" altLang="pt-BR"/>
              <a:t>Metanálise</a:t>
            </a:r>
          </a:p>
        </p:txBody>
      </p:sp>
      <p:sp>
        <p:nvSpPr>
          <p:cNvPr id="4" name="Espaço Reservado para Número de Slide 5">
            <a:extLst>
              <a:ext uri="{FF2B5EF4-FFF2-40B4-BE49-F238E27FC236}">
                <a16:creationId xmlns:a16="http://schemas.microsoft.com/office/drawing/2014/main" id="{DD88A315-C3F1-483D-ABF8-2E15743E4A5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F29220-E097-46C8-B817-9C0561AA7291}" type="slidenum">
              <a:rPr lang="pt-BR" altLang="pt-BR">
                <a:solidFill>
                  <a:srgbClr val="898989"/>
                </a:solidFill>
                <a:latin typeface="Calibri" panose="020F0502020204030204" pitchFamily="34" charset="0"/>
              </a:rPr>
              <a:pPr eaLnBrk="1" hangingPunct="1"/>
              <a:t>69</a:t>
            </a:fld>
            <a:endParaRPr lang="pt-BR" altLang="pt-BR">
              <a:solidFill>
                <a:srgbClr val="898989"/>
              </a:solidFill>
              <a:latin typeface="Calibri" panose="020F0502020204030204" pitchFamily="34" charset="0"/>
            </a:endParaRPr>
          </a:p>
        </p:txBody>
      </p:sp>
      <p:pic>
        <p:nvPicPr>
          <p:cNvPr id="3" name="Imagem 2">
            <a:extLst>
              <a:ext uri="{FF2B5EF4-FFF2-40B4-BE49-F238E27FC236}">
                <a16:creationId xmlns:a16="http://schemas.microsoft.com/office/drawing/2014/main" id="{AF23FEA1-999E-4D6B-B58A-4F2F233D55D9}"/>
              </a:ext>
            </a:extLst>
          </p:cNvPr>
          <p:cNvPicPr>
            <a:picLocks noChangeAspect="1"/>
          </p:cNvPicPr>
          <p:nvPr/>
        </p:nvPicPr>
        <p:blipFill>
          <a:blip r:embed="rId2"/>
          <a:stretch>
            <a:fillRect/>
          </a:stretch>
        </p:blipFill>
        <p:spPr>
          <a:xfrm>
            <a:off x="179512" y="1484784"/>
            <a:ext cx="4392488" cy="4623922"/>
          </a:xfrm>
          <a:prstGeom prst="rect">
            <a:avLst/>
          </a:prstGeom>
        </p:spPr>
      </p:pic>
      <p:pic>
        <p:nvPicPr>
          <p:cNvPr id="5" name="Imagem 4">
            <a:extLst>
              <a:ext uri="{FF2B5EF4-FFF2-40B4-BE49-F238E27FC236}">
                <a16:creationId xmlns:a16="http://schemas.microsoft.com/office/drawing/2014/main" id="{4C949CFC-BA14-4873-9C7B-8DAC19E0309A}"/>
              </a:ext>
            </a:extLst>
          </p:cNvPr>
          <p:cNvPicPr>
            <a:picLocks noChangeAspect="1"/>
          </p:cNvPicPr>
          <p:nvPr/>
        </p:nvPicPr>
        <p:blipFill>
          <a:blip r:embed="rId3"/>
          <a:stretch>
            <a:fillRect/>
          </a:stretch>
        </p:blipFill>
        <p:spPr>
          <a:xfrm>
            <a:off x="4632909" y="2229026"/>
            <a:ext cx="4187563" cy="3576238"/>
          </a:xfrm>
          <a:prstGeom prst="rect">
            <a:avLst/>
          </a:prstGeom>
        </p:spPr>
      </p:pic>
    </p:spTree>
    <p:extLst>
      <p:ext uri="{BB962C8B-B14F-4D97-AF65-F5344CB8AC3E}">
        <p14:creationId xmlns:p14="http://schemas.microsoft.com/office/powerpoint/2010/main" val="2718664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F299A6C5-4168-43CC-94AA-BAE407BBC300}"/>
              </a:ext>
            </a:extLst>
          </p:cNvPr>
          <p:cNvSpPr>
            <a:spLocks noGrp="1"/>
          </p:cNvSpPr>
          <p:nvPr>
            <p:ph type="title"/>
          </p:nvPr>
        </p:nvSpPr>
        <p:spPr/>
        <p:txBody>
          <a:bodyPr/>
          <a:lstStyle/>
          <a:p>
            <a:r>
              <a:rPr lang="pt-BR" altLang="pt-BR"/>
              <a:t>Necessidade de síntese</a:t>
            </a:r>
          </a:p>
        </p:txBody>
      </p:sp>
      <p:sp>
        <p:nvSpPr>
          <p:cNvPr id="4" name="Espaço Reservado para Número de Slide 5">
            <a:extLst>
              <a:ext uri="{FF2B5EF4-FFF2-40B4-BE49-F238E27FC236}">
                <a16:creationId xmlns:a16="http://schemas.microsoft.com/office/drawing/2014/main" id="{4FDC4211-1F08-4E27-BB69-CCC85F38BE2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931A46-6DE1-466C-9BAC-FA629242D659}" type="slidenum">
              <a:rPr lang="pt-BR" altLang="pt-BR">
                <a:solidFill>
                  <a:srgbClr val="898989"/>
                </a:solidFill>
                <a:latin typeface="Calibri" panose="020F0502020204030204" pitchFamily="34" charset="0"/>
              </a:rPr>
              <a:pPr eaLnBrk="1" hangingPunct="1"/>
              <a:t>7</a:t>
            </a:fld>
            <a:endParaRPr lang="pt-BR" altLang="pt-BR">
              <a:solidFill>
                <a:srgbClr val="898989"/>
              </a:solidFill>
              <a:latin typeface="Calibri" panose="020F0502020204030204" pitchFamily="34" charset="0"/>
            </a:endParaRPr>
          </a:p>
        </p:txBody>
      </p:sp>
      <p:pic>
        <p:nvPicPr>
          <p:cNvPr id="5124" name="Picture 5">
            <a:extLst>
              <a:ext uri="{FF2B5EF4-FFF2-40B4-BE49-F238E27FC236}">
                <a16:creationId xmlns:a16="http://schemas.microsoft.com/office/drawing/2014/main" id="{03019D8D-7193-4B8B-8F8F-CDFEE1DB4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268413"/>
            <a:ext cx="448786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65006D8-DEDA-4FAE-A5DB-7499A56E129D}"/>
              </a:ext>
            </a:extLst>
          </p:cNvPr>
          <p:cNvSpPr>
            <a:spLocks noGrp="1"/>
          </p:cNvSpPr>
          <p:nvPr>
            <p:ph type="title"/>
          </p:nvPr>
        </p:nvSpPr>
        <p:spPr/>
        <p:txBody>
          <a:bodyPr/>
          <a:lstStyle/>
          <a:p>
            <a:r>
              <a:rPr lang="pt-BR" altLang="pt-BR"/>
              <a:t>Metanálise</a:t>
            </a:r>
          </a:p>
        </p:txBody>
      </p:sp>
      <p:sp>
        <p:nvSpPr>
          <p:cNvPr id="4" name="Espaço Reservado para Número de Slide 5">
            <a:extLst>
              <a:ext uri="{FF2B5EF4-FFF2-40B4-BE49-F238E27FC236}">
                <a16:creationId xmlns:a16="http://schemas.microsoft.com/office/drawing/2014/main" id="{DD88A315-C3F1-483D-ABF8-2E15743E4A5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F29220-E097-46C8-B817-9C0561AA7291}" type="slidenum">
              <a:rPr lang="pt-BR" altLang="pt-BR">
                <a:solidFill>
                  <a:srgbClr val="898989"/>
                </a:solidFill>
                <a:latin typeface="Calibri" panose="020F0502020204030204" pitchFamily="34" charset="0"/>
              </a:rPr>
              <a:pPr eaLnBrk="1" hangingPunct="1"/>
              <a:t>70</a:t>
            </a:fld>
            <a:endParaRPr lang="pt-BR" altLang="pt-BR">
              <a:solidFill>
                <a:srgbClr val="898989"/>
              </a:solidFill>
              <a:latin typeface="Calibri" panose="020F0502020204030204" pitchFamily="34" charset="0"/>
            </a:endParaRPr>
          </a:p>
        </p:txBody>
      </p:sp>
      <p:pic>
        <p:nvPicPr>
          <p:cNvPr id="2" name="Imagem 1">
            <a:extLst>
              <a:ext uri="{FF2B5EF4-FFF2-40B4-BE49-F238E27FC236}">
                <a16:creationId xmlns:a16="http://schemas.microsoft.com/office/drawing/2014/main" id="{BD2EBD7A-381D-4C1C-882D-10BF31CF7FD1}"/>
              </a:ext>
            </a:extLst>
          </p:cNvPr>
          <p:cNvPicPr>
            <a:picLocks noChangeAspect="1"/>
          </p:cNvPicPr>
          <p:nvPr/>
        </p:nvPicPr>
        <p:blipFill>
          <a:blip r:embed="rId2"/>
          <a:stretch>
            <a:fillRect/>
          </a:stretch>
        </p:blipFill>
        <p:spPr>
          <a:xfrm>
            <a:off x="251520" y="1664202"/>
            <a:ext cx="5975797" cy="5149174"/>
          </a:xfrm>
          <a:prstGeom prst="rect">
            <a:avLst/>
          </a:prstGeom>
        </p:spPr>
      </p:pic>
      <p:sp>
        <p:nvSpPr>
          <p:cNvPr id="6" name="CaixaDeTexto 5">
            <a:extLst>
              <a:ext uri="{FF2B5EF4-FFF2-40B4-BE49-F238E27FC236}">
                <a16:creationId xmlns:a16="http://schemas.microsoft.com/office/drawing/2014/main" id="{B58A9034-54C3-4638-8CD1-18D85609BAC8}"/>
              </a:ext>
            </a:extLst>
          </p:cNvPr>
          <p:cNvSpPr txBox="1"/>
          <p:nvPr/>
        </p:nvSpPr>
        <p:spPr>
          <a:xfrm>
            <a:off x="6012160" y="1916832"/>
            <a:ext cx="2674640" cy="2862322"/>
          </a:xfrm>
          <a:prstGeom prst="rect">
            <a:avLst/>
          </a:prstGeom>
          <a:noFill/>
        </p:spPr>
        <p:txBody>
          <a:bodyPr wrap="square" rtlCol="0">
            <a:spAutoFit/>
          </a:bodyPr>
          <a:lstStyle/>
          <a:p>
            <a:pPr algn="ctr"/>
            <a:r>
              <a:rPr lang="pt-BR" dirty="0"/>
              <a:t>Teste de </a:t>
            </a:r>
            <a:r>
              <a:rPr lang="pt-BR" dirty="0" err="1"/>
              <a:t>Egger</a:t>
            </a:r>
            <a:r>
              <a:rPr lang="pt-BR" dirty="0"/>
              <a:t> para assimetria do funil</a:t>
            </a:r>
          </a:p>
          <a:p>
            <a:pPr algn="ctr"/>
            <a:endParaRPr lang="pt-BR" dirty="0"/>
          </a:p>
          <a:p>
            <a:pPr algn="ctr"/>
            <a:r>
              <a:rPr lang="pt-BR" dirty="0"/>
              <a:t>Evidência de assimetria ocorre quando o intercepto da regressão linear não coincide com a origem do gráfico (que representa a medida sumária padronizada) </a:t>
            </a:r>
          </a:p>
        </p:txBody>
      </p:sp>
    </p:spTree>
    <p:extLst>
      <p:ext uri="{BB962C8B-B14F-4D97-AF65-F5344CB8AC3E}">
        <p14:creationId xmlns:p14="http://schemas.microsoft.com/office/powerpoint/2010/main" val="13120487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025609B-C97E-47D3-B3D6-FD6F53F5315B}"/>
              </a:ext>
            </a:extLst>
          </p:cNvPr>
          <p:cNvSpPr>
            <a:spLocks noGrp="1"/>
          </p:cNvSpPr>
          <p:nvPr>
            <p:ph type="title"/>
          </p:nvPr>
        </p:nvSpPr>
        <p:spPr/>
        <p:txBody>
          <a:bodyPr/>
          <a:lstStyle/>
          <a:p>
            <a:r>
              <a:rPr lang="pt-BR" altLang="pt-BR"/>
              <a:t>Metanálise</a:t>
            </a:r>
          </a:p>
        </p:txBody>
      </p:sp>
      <p:sp>
        <p:nvSpPr>
          <p:cNvPr id="16387" name="Rectangle 3">
            <a:extLst>
              <a:ext uri="{FF2B5EF4-FFF2-40B4-BE49-F238E27FC236}">
                <a16:creationId xmlns:a16="http://schemas.microsoft.com/office/drawing/2014/main" id="{50B24F14-3BB2-4A59-A2A5-AA9FFC361ECA}"/>
              </a:ext>
            </a:extLst>
          </p:cNvPr>
          <p:cNvSpPr>
            <a:spLocks noGrp="1"/>
          </p:cNvSpPr>
          <p:nvPr>
            <p:ph idx="1"/>
          </p:nvPr>
        </p:nvSpPr>
        <p:spPr/>
        <p:txBody>
          <a:bodyPr/>
          <a:lstStyle/>
          <a:p>
            <a:pPr>
              <a:lnSpc>
                <a:spcPct val="90000"/>
              </a:lnSpc>
            </a:pPr>
            <a:r>
              <a:rPr lang="pt-BR" altLang="pt-BR" sz="2400" dirty="0"/>
              <a:t>Quando metanálise pode ser inapropriada?</a:t>
            </a:r>
          </a:p>
          <a:p>
            <a:pPr lvl="1">
              <a:lnSpc>
                <a:spcPct val="90000"/>
              </a:lnSpc>
            </a:pPr>
            <a:r>
              <a:rPr lang="pt-BR" altLang="pt-BR" sz="2000" dirty="0"/>
              <a:t>Quando realizada sem uma revisão sistemática. </a:t>
            </a:r>
          </a:p>
          <a:p>
            <a:pPr lvl="1">
              <a:lnSpc>
                <a:spcPct val="90000"/>
              </a:lnSpc>
            </a:pPr>
            <a:r>
              <a:rPr lang="pt-BR" altLang="pt-BR" sz="2000" dirty="0"/>
              <a:t>Quando revisão inclui apenas um ou dois estudos</a:t>
            </a:r>
          </a:p>
          <a:p>
            <a:pPr lvl="1">
              <a:lnSpc>
                <a:spcPct val="90000"/>
              </a:lnSpc>
            </a:pPr>
            <a:r>
              <a:rPr lang="pt-BR" altLang="pt-BR" sz="2000" dirty="0"/>
              <a:t>Quando investigações de qualidade ruim são incluídas ou quando aspectos da avaliação da qualidade são ignorados.  </a:t>
            </a:r>
          </a:p>
          <a:p>
            <a:pPr lvl="1">
              <a:lnSpc>
                <a:spcPct val="90000"/>
              </a:lnSpc>
            </a:pPr>
            <a:r>
              <a:rPr lang="pt-BR" altLang="pt-BR" sz="2000" dirty="0"/>
              <a:t>Quando estudos pequenos e inconclusivos são incluídos. </a:t>
            </a:r>
          </a:p>
          <a:p>
            <a:pPr lvl="1">
              <a:lnSpc>
                <a:spcPct val="90000"/>
              </a:lnSpc>
            </a:pPr>
            <a:r>
              <a:rPr lang="pt-BR" altLang="pt-BR" sz="2000" dirty="0"/>
              <a:t>Quando a heterogeneidade não é explorada e não é explicada adequadamente. </a:t>
            </a:r>
          </a:p>
          <a:p>
            <a:pPr lvl="1">
              <a:lnSpc>
                <a:spcPct val="90000"/>
              </a:lnSpc>
            </a:pPr>
            <a:r>
              <a:rPr lang="pt-BR" altLang="pt-BR" sz="2000" dirty="0"/>
              <a:t>Agregação de dados diferentes (OR </a:t>
            </a:r>
            <a:r>
              <a:rPr lang="pt-BR" altLang="pt-BR" sz="2000" dirty="0" err="1"/>
              <a:t>vs</a:t>
            </a:r>
            <a:r>
              <a:rPr lang="pt-BR" altLang="pt-BR" sz="2000" dirty="0"/>
              <a:t> HR, Médias </a:t>
            </a:r>
            <a:r>
              <a:rPr lang="pt-BR" altLang="pt-BR" sz="2000" dirty="0" err="1"/>
              <a:t>vs</a:t>
            </a:r>
            <a:r>
              <a:rPr lang="pt-BR" altLang="pt-BR" sz="2000" dirty="0"/>
              <a:t> Mediana). </a:t>
            </a:r>
          </a:p>
          <a:p>
            <a:pPr lvl="1">
              <a:lnSpc>
                <a:spcPct val="90000"/>
              </a:lnSpc>
            </a:pPr>
            <a:r>
              <a:rPr lang="pt-BR" altLang="pt-BR" sz="2000" dirty="0"/>
              <a:t>Quando há “</a:t>
            </a:r>
            <a:r>
              <a:rPr lang="pt-BR" altLang="pt-BR" sz="2000" dirty="0" err="1"/>
              <a:t>reporting</a:t>
            </a:r>
            <a:r>
              <a:rPr lang="pt-BR" altLang="pt-BR" sz="2000" dirty="0"/>
              <a:t> bias”</a:t>
            </a:r>
          </a:p>
          <a:p>
            <a:pPr lvl="2">
              <a:lnSpc>
                <a:spcPct val="90000"/>
              </a:lnSpc>
            </a:pPr>
            <a:r>
              <a:rPr lang="pt-BR" altLang="pt-BR" sz="1800" dirty="0"/>
              <a:t>Viés de publicação</a:t>
            </a:r>
          </a:p>
          <a:p>
            <a:pPr lvl="2">
              <a:lnSpc>
                <a:spcPct val="90000"/>
              </a:lnSpc>
            </a:pPr>
            <a:r>
              <a:rPr lang="pt-BR" altLang="pt-BR" sz="1800" dirty="0"/>
              <a:t>“Time </a:t>
            </a:r>
            <a:r>
              <a:rPr lang="pt-BR" altLang="pt-BR" sz="1800" dirty="0" err="1"/>
              <a:t>lag</a:t>
            </a:r>
            <a:r>
              <a:rPr lang="pt-BR" altLang="pt-BR" sz="1800" dirty="0"/>
              <a:t> bias”</a:t>
            </a:r>
          </a:p>
          <a:p>
            <a:pPr lvl="2">
              <a:lnSpc>
                <a:spcPct val="90000"/>
              </a:lnSpc>
            </a:pPr>
            <a:r>
              <a:rPr lang="pt-BR" altLang="pt-BR" sz="1800" dirty="0"/>
              <a:t>Viés de publicação dupla/múltipla</a:t>
            </a:r>
          </a:p>
          <a:p>
            <a:pPr lvl="2">
              <a:lnSpc>
                <a:spcPct val="90000"/>
              </a:lnSpc>
            </a:pPr>
            <a:r>
              <a:rPr lang="pt-BR" altLang="pt-BR" sz="1800" dirty="0"/>
              <a:t>Viés de idioma</a:t>
            </a:r>
          </a:p>
          <a:p>
            <a:pPr lvl="2">
              <a:lnSpc>
                <a:spcPct val="90000"/>
              </a:lnSpc>
            </a:pPr>
            <a:r>
              <a:rPr lang="pt-BR" altLang="pt-BR" sz="1800" dirty="0"/>
              <a:t>“</a:t>
            </a:r>
            <a:r>
              <a:rPr lang="pt-BR" altLang="pt-BR" sz="1800" dirty="0" err="1"/>
              <a:t>Outcome</a:t>
            </a:r>
            <a:r>
              <a:rPr lang="pt-BR" altLang="pt-BR" sz="1800" dirty="0"/>
              <a:t> </a:t>
            </a:r>
            <a:r>
              <a:rPr lang="pt-BR" altLang="pt-BR" sz="1800" dirty="0" err="1"/>
              <a:t>reporting</a:t>
            </a:r>
            <a:r>
              <a:rPr lang="pt-BR" altLang="pt-BR" sz="1800" dirty="0"/>
              <a:t> bias”</a:t>
            </a:r>
          </a:p>
        </p:txBody>
      </p:sp>
      <p:sp>
        <p:nvSpPr>
          <p:cNvPr id="4" name="Espaço Reservado para Número de Slide 5">
            <a:extLst>
              <a:ext uri="{FF2B5EF4-FFF2-40B4-BE49-F238E27FC236}">
                <a16:creationId xmlns:a16="http://schemas.microsoft.com/office/drawing/2014/main" id="{9568B047-7A9D-493A-97ED-D6C4C7BA94E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2930F3D-1B32-48FC-8ABF-1E2FD943540D}" type="slidenum">
              <a:rPr lang="pt-BR" altLang="pt-BR">
                <a:solidFill>
                  <a:srgbClr val="898989"/>
                </a:solidFill>
                <a:latin typeface="Calibri" panose="020F0502020204030204" pitchFamily="34" charset="0"/>
              </a:rPr>
              <a:pPr eaLnBrk="1" hangingPunct="1"/>
              <a:t>71</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4997818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B05EDD22-68F8-4558-AD3B-0D0D4B1D0F22}"/>
              </a:ext>
            </a:extLst>
          </p:cNvPr>
          <p:cNvSpPr>
            <a:spLocks noGrp="1"/>
          </p:cNvSpPr>
          <p:nvPr>
            <p:ph type="title"/>
          </p:nvPr>
        </p:nvSpPr>
        <p:spPr/>
        <p:txBody>
          <a:bodyPr/>
          <a:lstStyle/>
          <a:p>
            <a:r>
              <a:rPr lang="pt-BR" altLang="pt-BR" dirty="0"/>
              <a:t>Avaliação da revisão</a:t>
            </a:r>
          </a:p>
        </p:txBody>
      </p:sp>
      <p:sp>
        <p:nvSpPr>
          <p:cNvPr id="4" name="Espaço Reservado para Número de Slide 5">
            <a:extLst>
              <a:ext uri="{FF2B5EF4-FFF2-40B4-BE49-F238E27FC236}">
                <a16:creationId xmlns:a16="http://schemas.microsoft.com/office/drawing/2014/main" id="{806C681C-6B84-416D-82F7-BBD69EBABA1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ED0490-036F-4179-9103-61339012A8B8}" type="slidenum">
              <a:rPr lang="pt-BR" altLang="pt-BR">
                <a:solidFill>
                  <a:srgbClr val="898989"/>
                </a:solidFill>
                <a:latin typeface="Calibri" panose="020F0502020204030204" pitchFamily="34" charset="0"/>
              </a:rPr>
              <a:pPr eaLnBrk="1" hangingPunct="1"/>
              <a:t>72</a:t>
            </a:fld>
            <a:endParaRPr lang="pt-BR" altLang="pt-BR">
              <a:solidFill>
                <a:srgbClr val="898989"/>
              </a:solidFill>
              <a:latin typeface="Calibri" panose="020F0502020204030204" pitchFamily="34" charset="0"/>
            </a:endParaRPr>
          </a:p>
        </p:txBody>
      </p:sp>
      <p:pic>
        <p:nvPicPr>
          <p:cNvPr id="35844" name="Picture 4">
            <a:extLst>
              <a:ext uri="{FF2B5EF4-FFF2-40B4-BE49-F238E27FC236}">
                <a16:creationId xmlns:a16="http://schemas.microsoft.com/office/drawing/2014/main" id="{5EBF25EC-0B74-43E9-AC98-402EB2452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a:extLst>
              <a:ext uri="{FF2B5EF4-FFF2-40B4-BE49-F238E27FC236}">
                <a16:creationId xmlns:a16="http://schemas.microsoft.com/office/drawing/2014/main" id="{BE0874C7-0DBE-49D8-B50E-852D0AF73771}"/>
              </a:ext>
            </a:extLst>
          </p:cNvPr>
          <p:cNvPicPr>
            <a:picLocks noChangeAspect="1"/>
          </p:cNvPicPr>
          <p:nvPr/>
        </p:nvPicPr>
        <p:blipFill rotWithShape="1">
          <a:blip r:embed="rId3"/>
          <a:srcRect l="6689" t="20601" r="38187" b="40200"/>
          <a:stretch/>
        </p:blipFill>
        <p:spPr>
          <a:xfrm>
            <a:off x="611560" y="4653136"/>
            <a:ext cx="5040560" cy="201622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B05EDD22-68F8-4558-AD3B-0D0D4B1D0F22}"/>
              </a:ext>
            </a:extLst>
          </p:cNvPr>
          <p:cNvSpPr>
            <a:spLocks noGrp="1"/>
          </p:cNvSpPr>
          <p:nvPr>
            <p:ph type="title"/>
          </p:nvPr>
        </p:nvSpPr>
        <p:spPr/>
        <p:txBody>
          <a:bodyPr/>
          <a:lstStyle/>
          <a:p>
            <a:r>
              <a:rPr lang="pt-BR" altLang="pt-BR" dirty="0"/>
              <a:t>Avaliação da revisão</a:t>
            </a:r>
          </a:p>
        </p:txBody>
      </p:sp>
      <p:sp>
        <p:nvSpPr>
          <p:cNvPr id="4" name="Espaço Reservado para Número de Slide 5">
            <a:extLst>
              <a:ext uri="{FF2B5EF4-FFF2-40B4-BE49-F238E27FC236}">
                <a16:creationId xmlns:a16="http://schemas.microsoft.com/office/drawing/2014/main" id="{806C681C-6B84-416D-82F7-BBD69EBABA1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ED0490-036F-4179-9103-61339012A8B8}" type="slidenum">
              <a:rPr lang="pt-BR" altLang="pt-BR">
                <a:solidFill>
                  <a:srgbClr val="898989"/>
                </a:solidFill>
                <a:latin typeface="Calibri" panose="020F0502020204030204" pitchFamily="34" charset="0"/>
              </a:rPr>
              <a:pPr eaLnBrk="1" hangingPunct="1"/>
              <a:t>73</a:t>
            </a:fld>
            <a:endParaRPr lang="pt-BR" altLang="pt-BR">
              <a:solidFill>
                <a:srgbClr val="898989"/>
              </a:solidFill>
              <a:latin typeface="Calibri" panose="020F0502020204030204" pitchFamily="34" charset="0"/>
            </a:endParaRPr>
          </a:p>
        </p:txBody>
      </p:sp>
      <p:sp>
        <p:nvSpPr>
          <p:cNvPr id="6" name="Rectangle 3">
            <a:extLst>
              <a:ext uri="{FF2B5EF4-FFF2-40B4-BE49-F238E27FC236}">
                <a16:creationId xmlns:a16="http://schemas.microsoft.com/office/drawing/2014/main" id="{7B536335-39E4-4EAE-880E-781FE5DAB4D4}"/>
              </a:ext>
            </a:extLst>
          </p:cNvPr>
          <p:cNvSpPr txBox="1">
            <a:spLocks/>
          </p:cNvSpPr>
          <p:nvPr/>
        </p:nvSpPr>
        <p:spPr>
          <a:xfrm>
            <a:off x="457200" y="1600200"/>
            <a:ext cx="8229600" cy="4525963"/>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dirty="0">
                <a:solidFill>
                  <a:srgbClr val="FF0000"/>
                </a:solidFill>
              </a:rPr>
              <a:t>G</a:t>
            </a:r>
            <a:r>
              <a:rPr lang="en-US" dirty="0"/>
              <a:t>rading of </a:t>
            </a:r>
            <a:r>
              <a:rPr lang="en-US" dirty="0">
                <a:solidFill>
                  <a:srgbClr val="FF0000"/>
                </a:solidFill>
              </a:rPr>
              <a:t>R</a:t>
            </a:r>
            <a:r>
              <a:rPr lang="en-US" dirty="0"/>
              <a:t>ecommendations </a:t>
            </a:r>
            <a:r>
              <a:rPr lang="en-US" dirty="0">
                <a:solidFill>
                  <a:srgbClr val="FF0000"/>
                </a:solidFill>
              </a:rPr>
              <a:t>A</a:t>
            </a:r>
            <a:r>
              <a:rPr lang="en-US" dirty="0"/>
              <a:t>ssessment, </a:t>
            </a:r>
            <a:r>
              <a:rPr lang="en-US" dirty="0">
                <a:solidFill>
                  <a:srgbClr val="FF0000"/>
                </a:solidFill>
              </a:rPr>
              <a:t>D</a:t>
            </a:r>
            <a:r>
              <a:rPr lang="en-US" dirty="0"/>
              <a:t>evelopment and </a:t>
            </a:r>
            <a:r>
              <a:rPr lang="en-US" dirty="0">
                <a:solidFill>
                  <a:srgbClr val="FF0000"/>
                </a:solidFill>
              </a:rPr>
              <a:t>E</a:t>
            </a:r>
            <a:r>
              <a:rPr lang="en-US" dirty="0"/>
              <a:t>valuation for assessing certainty (or quality) of a body of evidence</a:t>
            </a:r>
          </a:p>
          <a:p>
            <a:pPr lvl="1">
              <a:lnSpc>
                <a:spcPct val="90000"/>
              </a:lnSpc>
            </a:pPr>
            <a:r>
              <a:rPr lang="pt-BR" dirty="0"/>
              <a:t>Resumo dos achados </a:t>
            </a:r>
          </a:p>
          <a:p>
            <a:pPr lvl="1">
              <a:lnSpc>
                <a:spcPct val="90000"/>
              </a:lnSpc>
            </a:pPr>
            <a:r>
              <a:rPr lang="pt-BR" dirty="0"/>
              <a:t>Recomendações a partir das evidências</a:t>
            </a:r>
          </a:p>
          <a:p>
            <a:pPr lvl="2">
              <a:lnSpc>
                <a:spcPct val="90000"/>
              </a:lnSpc>
            </a:pPr>
            <a:r>
              <a:rPr lang="pt-BR" dirty="0"/>
              <a:t>Informação chave a respeito da confiança dos achados considerando: </a:t>
            </a:r>
          </a:p>
          <a:p>
            <a:pPr lvl="3">
              <a:lnSpc>
                <a:spcPct val="90000"/>
              </a:lnSpc>
            </a:pPr>
            <a:r>
              <a:rPr lang="pt-BR" dirty="0"/>
              <a:t>magnitude dos efeitos observados, </a:t>
            </a:r>
          </a:p>
          <a:p>
            <a:pPr lvl="3">
              <a:lnSpc>
                <a:spcPct val="90000"/>
              </a:lnSpc>
            </a:pPr>
            <a:r>
              <a:rPr lang="pt-BR" dirty="0"/>
              <a:t>quantidade de evidência, </a:t>
            </a:r>
          </a:p>
          <a:p>
            <a:pPr lvl="3">
              <a:lnSpc>
                <a:spcPct val="90000"/>
              </a:lnSpc>
            </a:pPr>
            <a:r>
              <a:rPr lang="pt-BR" b="1" dirty="0"/>
              <a:t>confiança</a:t>
            </a:r>
            <a:r>
              <a:rPr lang="pt-BR" dirty="0"/>
              <a:t>  </a:t>
            </a:r>
          </a:p>
          <a:p>
            <a:pPr lvl="3">
              <a:lnSpc>
                <a:spcPct val="90000"/>
              </a:lnSpc>
            </a:pPr>
            <a:r>
              <a:rPr lang="pt-BR" dirty="0"/>
              <a:t>qualidade envolvida.</a:t>
            </a:r>
          </a:p>
        </p:txBody>
      </p:sp>
    </p:spTree>
    <p:extLst>
      <p:ext uri="{BB962C8B-B14F-4D97-AF65-F5344CB8AC3E}">
        <p14:creationId xmlns:p14="http://schemas.microsoft.com/office/powerpoint/2010/main" val="6317393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B05EDD22-68F8-4558-AD3B-0D0D4B1D0F22}"/>
              </a:ext>
            </a:extLst>
          </p:cNvPr>
          <p:cNvSpPr>
            <a:spLocks noGrp="1"/>
          </p:cNvSpPr>
          <p:nvPr>
            <p:ph type="title"/>
          </p:nvPr>
        </p:nvSpPr>
        <p:spPr/>
        <p:txBody>
          <a:bodyPr/>
          <a:lstStyle/>
          <a:p>
            <a:r>
              <a:rPr lang="pt-BR" altLang="pt-BR" dirty="0"/>
              <a:t>Avaliação da revisão</a:t>
            </a:r>
          </a:p>
        </p:txBody>
      </p:sp>
      <p:sp>
        <p:nvSpPr>
          <p:cNvPr id="4" name="Espaço Reservado para Número de Slide 5">
            <a:extLst>
              <a:ext uri="{FF2B5EF4-FFF2-40B4-BE49-F238E27FC236}">
                <a16:creationId xmlns:a16="http://schemas.microsoft.com/office/drawing/2014/main" id="{806C681C-6B84-416D-82F7-BBD69EBABA1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ED0490-036F-4179-9103-61339012A8B8}" type="slidenum">
              <a:rPr lang="pt-BR" altLang="pt-BR">
                <a:solidFill>
                  <a:srgbClr val="898989"/>
                </a:solidFill>
                <a:latin typeface="Calibri" panose="020F0502020204030204" pitchFamily="34" charset="0"/>
              </a:rPr>
              <a:pPr eaLnBrk="1" hangingPunct="1"/>
              <a:t>74</a:t>
            </a:fld>
            <a:endParaRPr lang="pt-BR" altLang="pt-BR">
              <a:solidFill>
                <a:srgbClr val="898989"/>
              </a:solidFill>
              <a:latin typeface="Calibri" panose="020F0502020204030204" pitchFamily="34" charset="0"/>
            </a:endParaRPr>
          </a:p>
        </p:txBody>
      </p:sp>
      <p:sp>
        <p:nvSpPr>
          <p:cNvPr id="6" name="Rectangle 3">
            <a:extLst>
              <a:ext uri="{FF2B5EF4-FFF2-40B4-BE49-F238E27FC236}">
                <a16:creationId xmlns:a16="http://schemas.microsoft.com/office/drawing/2014/main" id="{7B536335-39E4-4EAE-880E-781FE5DAB4D4}"/>
              </a:ext>
            </a:extLst>
          </p:cNvPr>
          <p:cNvSpPr txBox="1">
            <a:spLocks/>
          </p:cNvSpPr>
          <p:nvPr/>
        </p:nvSpPr>
        <p:spPr>
          <a:xfrm>
            <a:off x="457200" y="1600200"/>
            <a:ext cx="8229600" cy="4525963"/>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dirty="0"/>
              <a:t>GRADE</a:t>
            </a:r>
          </a:p>
          <a:p>
            <a:pPr lvl="1">
              <a:lnSpc>
                <a:spcPct val="90000"/>
              </a:lnSpc>
            </a:pPr>
            <a:r>
              <a:rPr lang="pt-BR" dirty="0"/>
              <a:t>Pontuada de 1 a 4 para cada conjunto PICO</a:t>
            </a:r>
          </a:p>
          <a:p>
            <a:pPr lvl="2">
              <a:lnSpc>
                <a:spcPct val="90000"/>
              </a:lnSpc>
            </a:pPr>
            <a:r>
              <a:rPr lang="pt-BR" dirty="0"/>
              <a:t>Alta (4+)</a:t>
            </a:r>
          </a:p>
          <a:p>
            <a:pPr lvl="3">
              <a:lnSpc>
                <a:spcPct val="90000"/>
              </a:lnSpc>
            </a:pPr>
            <a:r>
              <a:rPr lang="pt-BR" dirty="0"/>
              <a:t>Muita confiança de que o efeito é aquele mesmo</a:t>
            </a:r>
          </a:p>
          <a:p>
            <a:pPr lvl="2">
              <a:lnSpc>
                <a:spcPct val="90000"/>
              </a:lnSpc>
            </a:pPr>
            <a:r>
              <a:rPr lang="pt-BR" dirty="0"/>
              <a:t>Moderada (3+)</a:t>
            </a:r>
          </a:p>
          <a:p>
            <a:pPr lvl="3">
              <a:lnSpc>
                <a:spcPct val="90000"/>
              </a:lnSpc>
            </a:pPr>
            <a:r>
              <a:rPr lang="pt-BR" dirty="0"/>
              <a:t>Confiança moderada, possibilidade de que efeito seja diferente</a:t>
            </a:r>
          </a:p>
          <a:p>
            <a:pPr lvl="2">
              <a:lnSpc>
                <a:spcPct val="90000"/>
              </a:lnSpc>
            </a:pPr>
            <a:r>
              <a:rPr lang="pt-BR" dirty="0"/>
              <a:t>Baixa (2+)</a:t>
            </a:r>
          </a:p>
          <a:p>
            <a:pPr lvl="3">
              <a:lnSpc>
                <a:spcPct val="90000"/>
              </a:lnSpc>
            </a:pPr>
            <a:r>
              <a:rPr lang="pt-BR" dirty="0"/>
              <a:t> Confiança limitada, efeito pode ser substancialmente diferente</a:t>
            </a:r>
          </a:p>
          <a:p>
            <a:pPr lvl="2">
              <a:lnSpc>
                <a:spcPct val="90000"/>
              </a:lnSpc>
            </a:pPr>
            <a:r>
              <a:rPr lang="pt-BR" dirty="0"/>
              <a:t>Muito baixa (1+)</a:t>
            </a:r>
          </a:p>
          <a:p>
            <a:pPr lvl="3">
              <a:lnSpc>
                <a:spcPct val="90000"/>
              </a:lnSpc>
            </a:pPr>
            <a:r>
              <a:rPr lang="pt-BR" dirty="0"/>
              <a:t>Pouca confiança, efeito provavelmente é muito diferente. </a:t>
            </a:r>
          </a:p>
        </p:txBody>
      </p:sp>
    </p:spTree>
    <p:extLst>
      <p:ext uri="{BB962C8B-B14F-4D97-AF65-F5344CB8AC3E}">
        <p14:creationId xmlns:p14="http://schemas.microsoft.com/office/powerpoint/2010/main" val="2796069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AC5059C-0FBE-4C0A-8B01-D03AB4AD88C0}"/>
              </a:ext>
            </a:extLst>
          </p:cNvPr>
          <p:cNvSpPr>
            <a:spLocks noGrp="1"/>
          </p:cNvSpPr>
          <p:nvPr>
            <p:ph type="sldNum" sz="quarter" idx="12"/>
          </p:nvPr>
        </p:nvSpPr>
        <p:spPr/>
        <p:txBody>
          <a:bodyPr/>
          <a:lstStyle/>
          <a:p>
            <a:fld id="{99FE8C17-F15E-4ED1-9F8E-A1EDC859BD50}" type="slidenum">
              <a:rPr lang="pt-BR" altLang="pt-BR" smtClean="0"/>
              <a:pPr/>
              <a:t>75</a:t>
            </a:fld>
            <a:endParaRPr lang="pt-BR" altLang="pt-BR"/>
          </a:p>
        </p:txBody>
      </p:sp>
      <p:pic>
        <p:nvPicPr>
          <p:cNvPr id="3074" name="Picture 2">
            <a:extLst>
              <a:ext uri="{FF2B5EF4-FFF2-40B4-BE49-F238E27FC236}">
                <a16:creationId xmlns:a16="http://schemas.microsoft.com/office/drawing/2014/main" id="{8F65711E-896F-4FB6-9C05-2C16CA5DE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8138"/>
            <a:ext cx="7620000" cy="618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8618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B05EDD22-68F8-4558-AD3B-0D0D4B1D0F22}"/>
              </a:ext>
            </a:extLst>
          </p:cNvPr>
          <p:cNvSpPr>
            <a:spLocks noGrp="1"/>
          </p:cNvSpPr>
          <p:nvPr>
            <p:ph type="title"/>
          </p:nvPr>
        </p:nvSpPr>
        <p:spPr/>
        <p:txBody>
          <a:bodyPr/>
          <a:lstStyle/>
          <a:p>
            <a:r>
              <a:rPr lang="pt-BR" altLang="pt-BR" dirty="0"/>
              <a:t>Avaliação da revisão</a:t>
            </a:r>
          </a:p>
        </p:txBody>
      </p:sp>
      <p:sp>
        <p:nvSpPr>
          <p:cNvPr id="3" name="Espaço Reservado para Conteúdo 2">
            <a:extLst>
              <a:ext uri="{FF2B5EF4-FFF2-40B4-BE49-F238E27FC236}">
                <a16:creationId xmlns:a16="http://schemas.microsoft.com/office/drawing/2014/main" id="{8D14A9E9-E91A-4569-85D1-562B2B7A13A4}"/>
              </a:ext>
            </a:extLst>
          </p:cNvPr>
          <p:cNvSpPr>
            <a:spLocks noGrp="1"/>
          </p:cNvSpPr>
          <p:nvPr>
            <p:ph idx="1"/>
          </p:nvPr>
        </p:nvSpPr>
        <p:spPr>
          <a:xfrm>
            <a:off x="457200" y="1600200"/>
            <a:ext cx="8435280" cy="4525963"/>
          </a:xfrm>
        </p:spPr>
        <p:txBody>
          <a:bodyPr/>
          <a:lstStyle/>
          <a:p>
            <a:r>
              <a:rPr lang="pt-BR" sz="2800" dirty="0" err="1"/>
              <a:t>GradePro</a:t>
            </a:r>
            <a:r>
              <a:rPr lang="pt-BR" sz="2800" dirty="0"/>
              <a:t> GDT para gerar tabela</a:t>
            </a:r>
          </a:p>
          <a:p>
            <a:pPr lvl="1"/>
            <a:r>
              <a:rPr lang="pt-BR" sz="2400" dirty="0"/>
              <a:t>Versão livre acessível </a:t>
            </a:r>
            <a:r>
              <a:rPr lang="pt-BR" sz="1400" dirty="0">
                <a:hlinkClick r:id="rId2"/>
              </a:rPr>
              <a:t>https://gdt.gradepro.org/app/</a:t>
            </a:r>
            <a:endParaRPr lang="pt-BR" sz="2400" dirty="0"/>
          </a:p>
          <a:p>
            <a:pPr lvl="1"/>
            <a:r>
              <a:rPr lang="pt-BR" sz="2400" dirty="0"/>
              <a:t>Instruções para geração da tabela  </a:t>
            </a:r>
            <a:r>
              <a:rPr lang="pt-BR" sz="1100" dirty="0">
                <a:hlinkClick r:id="rId3"/>
              </a:rPr>
              <a:t>https://youtu.be/EplFwVuhNwY</a:t>
            </a:r>
            <a:r>
              <a:rPr lang="pt-BR" sz="2400" dirty="0"/>
              <a:t> </a:t>
            </a:r>
          </a:p>
          <a:p>
            <a:pPr lvl="1"/>
            <a:r>
              <a:rPr lang="pt-BR" sz="2400" dirty="0"/>
              <a:t>Instruções como analisar a confiança </a:t>
            </a:r>
            <a:r>
              <a:rPr lang="pt-BR" sz="1100" dirty="0">
                <a:hlinkClick r:id="rId4"/>
              </a:rPr>
              <a:t>https://cebgrade.mcmaster.ca/</a:t>
            </a:r>
            <a:endParaRPr lang="pt-BR" sz="1100" dirty="0"/>
          </a:p>
          <a:p>
            <a:pPr lvl="1"/>
            <a:r>
              <a:rPr lang="pt-BR" sz="2400" dirty="0"/>
              <a:t>Todos começam com 4 </a:t>
            </a:r>
            <a:endParaRPr lang="pt-BR" sz="4800" dirty="0"/>
          </a:p>
          <a:p>
            <a:pPr lvl="2"/>
            <a:r>
              <a:rPr lang="pt-BR" sz="2000" dirty="0"/>
              <a:t>Risco de viés ≈ </a:t>
            </a:r>
            <a:r>
              <a:rPr lang="pt-BR" sz="2000" dirty="0" err="1"/>
              <a:t>RoB</a:t>
            </a:r>
            <a:r>
              <a:rPr lang="pt-BR" sz="2000" dirty="0"/>
              <a:t> 2, ROBINS, QUADAS-2, PROBAST</a:t>
            </a:r>
          </a:p>
          <a:p>
            <a:pPr lvl="2"/>
            <a:r>
              <a:rPr lang="pt-BR" sz="2000" dirty="0"/>
              <a:t>Inconsistência ≈ Heterogeneidade</a:t>
            </a:r>
          </a:p>
          <a:p>
            <a:pPr lvl="2"/>
            <a:r>
              <a:rPr lang="pt-BR" sz="2000" i="1" dirty="0" err="1"/>
              <a:t>Indirectness</a:t>
            </a:r>
            <a:r>
              <a:rPr lang="pt-BR" sz="2000" i="1" dirty="0"/>
              <a:t> </a:t>
            </a:r>
            <a:r>
              <a:rPr lang="pt-BR" sz="2000" dirty="0"/>
              <a:t>≈  Aplicabilidade, Generalização, Inferência (PICO)</a:t>
            </a:r>
          </a:p>
          <a:p>
            <a:pPr lvl="2"/>
            <a:r>
              <a:rPr lang="pt-BR" sz="2000" dirty="0"/>
              <a:t>Imprecisão ≈ Intervalos de confiança e </a:t>
            </a:r>
            <a:r>
              <a:rPr lang="pt-BR" sz="2000" i="1" dirty="0" err="1"/>
              <a:t>optimal</a:t>
            </a:r>
            <a:r>
              <a:rPr lang="pt-BR" sz="2000" i="1" dirty="0"/>
              <a:t> </a:t>
            </a:r>
            <a:r>
              <a:rPr lang="pt-BR" sz="2000" i="1" dirty="0" err="1"/>
              <a:t>information</a:t>
            </a:r>
            <a:r>
              <a:rPr lang="pt-BR" sz="2000" i="1" dirty="0"/>
              <a:t> </a:t>
            </a:r>
            <a:r>
              <a:rPr lang="pt-BR" sz="2000" i="1" dirty="0" err="1"/>
              <a:t>size</a:t>
            </a:r>
            <a:r>
              <a:rPr lang="pt-BR" sz="2000" i="1" dirty="0"/>
              <a:t> (OIS)</a:t>
            </a:r>
            <a:endParaRPr lang="pt-BR" sz="2000" dirty="0"/>
          </a:p>
          <a:p>
            <a:pPr lvl="2"/>
            <a:r>
              <a:rPr lang="pt-BR" sz="2000" dirty="0"/>
              <a:t>Viés de publicação ≈ Funil, </a:t>
            </a:r>
            <a:r>
              <a:rPr lang="pt-BR" sz="2000" dirty="0" err="1"/>
              <a:t>Begg</a:t>
            </a:r>
            <a:r>
              <a:rPr lang="pt-BR" sz="2000" dirty="0"/>
              <a:t>, </a:t>
            </a:r>
            <a:r>
              <a:rPr lang="pt-BR" sz="2000" dirty="0" err="1"/>
              <a:t>Egger</a:t>
            </a:r>
            <a:r>
              <a:rPr lang="pt-BR" sz="2000" dirty="0"/>
              <a:t> </a:t>
            </a:r>
            <a:r>
              <a:rPr lang="pt-BR" sz="2000" dirty="0" err="1"/>
              <a:t>etc</a:t>
            </a:r>
            <a:endParaRPr lang="pt-BR" sz="2000" dirty="0"/>
          </a:p>
        </p:txBody>
      </p:sp>
      <p:sp>
        <p:nvSpPr>
          <p:cNvPr id="4" name="Espaço Reservado para Número de Slide 5">
            <a:extLst>
              <a:ext uri="{FF2B5EF4-FFF2-40B4-BE49-F238E27FC236}">
                <a16:creationId xmlns:a16="http://schemas.microsoft.com/office/drawing/2014/main" id="{806C681C-6B84-416D-82F7-BBD69EBABA1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ED0490-036F-4179-9103-61339012A8B8}" type="slidenum">
              <a:rPr lang="pt-BR" altLang="pt-BR">
                <a:solidFill>
                  <a:srgbClr val="898989"/>
                </a:solidFill>
                <a:latin typeface="Calibri" panose="020F0502020204030204" pitchFamily="34" charset="0"/>
              </a:rPr>
              <a:pPr eaLnBrk="1" hangingPunct="1"/>
              <a:t>76</a:t>
            </a:fld>
            <a:endParaRPr lang="pt-BR" altLang="pt-BR">
              <a:solidFill>
                <a:srgbClr val="898989"/>
              </a:solidFill>
              <a:latin typeface="Calibri" panose="020F0502020204030204" pitchFamily="34" charset="0"/>
            </a:endParaRPr>
          </a:p>
        </p:txBody>
      </p:sp>
    </p:spTree>
    <p:extLst>
      <p:ext uri="{BB962C8B-B14F-4D97-AF65-F5344CB8AC3E}">
        <p14:creationId xmlns:p14="http://schemas.microsoft.com/office/powerpoint/2010/main" val="3436739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B05EDD22-68F8-4558-AD3B-0D0D4B1D0F22}"/>
              </a:ext>
            </a:extLst>
          </p:cNvPr>
          <p:cNvSpPr>
            <a:spLocks noGrp="1"/>
          </p:cNvSpPr>
          <p:nvPr>
            <p:ph type="title"/>
          </p:nvPr>
        </p:nvSpPr>
        <p:spPr/>
        <p:txBody>
          <a:bodyPr/>
          <a:lstStyle/>
          <a:p>
            <a:r>
              <a:rPr lang="pt-BR" altLang="pt-BR" dirty="0"/>
              <a:t>Avaliação da revisão</a:t>
            </a:r>
          </a:p>
        </p:txBody>
      </p:sp>
      <p:sp>
        <p:nvSpPr>
          <p:cNvPr id="4" name="Espaço Reservado para Número de Slide 5">
            <a:extLst>
              <a:ext uri="{FF2B5EF4-FFF2-40B4-BE49-F238E27FC236}">
                <a16:creationId xmlns:a16="http://schemas.microsoft.com/office/drawing/2014/main" id="{806C681C-6B84-416D-82F7-BBD69EBABA1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ED0490-036F-4179-9103-61339012A8B8}" type="slidenum">
              <a:rPr lang="pt-BR" altLang="pt-BR">
                <a:solidFill>
                  <a:srgbClr val="898989"/>
                </a:solidFill>
                <a:latin typeface="Calibri" panose="020F0502020204030204" pitchFamily="34" charset="0"/>
              </a:rPr>
              <a:pPr eaLnBrk="1" hangingPunct="1"/>
              <a:t>77</a:t>
            </a:fld>
            <a:endParaRPr lang="pt-BR" altLang="pt-BR">
              <a:solidFill>
                <a:srgbClr val="898989"/>
              </a:solidFill>
              <a:latin typeface="Calibri" panose="020F0502020204030204" pitchFamily="34" charset="0"/>
            </a:endParaRPr>
          </a:p>
        </p:txBody>
      </p:sp>
      <p:pic>
        <p:nvPicPr>
          <p:cNvPr id="1030" name="Picture 6" descr="PLOS ONE: Systematic review of palm oil consumption and the risk ...">
            <a:extLst>
              <a:ext uri="{FF2B5EF4-FFF2-40B4-BE49-F238E27FC236}">
                <a16:creationId xmlns:a16="http://schemas.microsoft.com/office/drawing/2014/main" id="{62471874-BD00-4C78-A5BA-231327E30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0617"/>
            <a:ext cx="9144000" cy="448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685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B05EDD22-68F8-4558-AD3B-0D0D4B1D0F22}"/>
              </a:ext>
            </a:extLst>
          </p:cNvPr>
          <p:cNvSpPr>
            <a:spLocks noGrp="1"/>
          </p:cNvSpPr>
          <p:nvPr>
            <p:ph type="title"/>
          </p:nvPr>
        </p:nvSpPr>
        <p:spPr/>
        <p:txBody>
          <a:bodyPr/>
          <a:lstStyle/>
          <a:p>
            <a:r>
              <a:rPr lang="pt-BR" altLang="pt-BR" dirty="0"/>
              <a:t>Avaliação da revisão</a:t>
            </a:r>
          </a:p>
        </p:txBody>
      </p:sp>
      <p:sp>
        <p:nvSpPr>
          <p:cNvPr id="4" name="Espaço Reservado para Número de Slide 5">
            <a:extLst>
              <a:ext uri="{FF2B5EF4-FFF2-40B4-BE49-F238E27FC236}">
                <a16:creationId xmlns:a16="http://schemas.microsoft.com/office/drawing/2014/main" id="{806C681C-6B84-416D-82F7-BBD69EBABA1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ED0490-036F-4179-9103-61339012A8B8}" type="slidenum">
              <a:rPr lang="pt-BR" altLang="pt-BR">
                <a:solidFill>
                  <a:srgbClr val="898989"/>
                </a:solidFill>
                <a:latin typeface="Calibri" panose="020F0502020204030204" pitchFamily="34" charset="0"/>
              </a:rPr>
              <a:pPr eaLnBrk="1" hangingPunct="1"/>
              <a:t>78</a:t>
            </a:fld>
            <a:endParaRPr lang="pt-BR" altLang="pt-BR">
              <a:solidFill>
                <a:srgbClr val="898989"/>
              </a:solidFill>
              <a:latin typeface="Calibri" panose="020F0502020204030204" pitchFamily="34" charset="0"/>
            </a:endParaRPr>
          </a:p>
        </p:txBody>
      </p:sp>
      <p:pic>
        <p:nvPicPr>
          <p:cNvPr id="3" name="Imagem 2">
            <a:extLst>
              <a:ext uri="{FF2B5EF4-FFF2-40B4-BE49-F238E27FC236}">
                <a16:creationId xmlns:a16="http://schemas.microsoft.com/office/drawing/2014/main" id="{E509B594-B755-473F-AB0F-C6B32505CC9C}"/>
              </a:ext>
            </a:extLst>
          </p:cNvPr>
          <p:cNvPicPr>
            <a:picLocks noChangeAspect="1"/>
          </p:cNvPicPr>
          <p:nvPr/>
        </p:nvPicPr>
        <p:blipFill rotWithShape="1">
          <a:blip r:embed="rId2"/>
          <a:srcRect t="10895"/>
          <a:stretch/>
        </p:blipFill>
        <p:spPr>
          <a:xfrm>
            <a:off x="0" y="1582192"/>
            <a:ext cx="9144000" cy="4583112"/>
          </a:xfrm>
          <a:prstGeom prst="rect">
            <a:avLst/>
          </a:prstGeom>
        </p:spPr>
      </p:pic>
    </p:spTree>
    <p:extLst>
      <p:ext uri="{BB962C8B-B14F-4D97-AF65-F5344CB8AC3E}">
        <p14:creationId xmlns:p14="http://schemas.microsoft.com/office/powerpoint/2010/main" val="32674986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B05EDD22-68F8-4558-AD3B-0D0D4B1D0F22}"/>
              </a:ext>
            </a:extLst>
          </p:cNvPr>
          <p:cNvSpPr>
            <a:spLocks noGrp="1"/>
          </p:cNvSpPr>
          <p:nvPr>
            <p:ph type="title"/>
          </p:nvPr>
        </p:nvSpPr>
        <p:spPr/>
        <p:txBody>
          <a:bodyPr/>
          <a:lstStyle/>
          <a:p>
            <a:r>
              <a:rPr lang="pt-BR" altLang="pt-BR" dirty="0"/>
              <a:t>Conclusões de uma revisão</a:t>
            </a:r>
          </a:p>
        </p:txBody>
      </p:sp>
      <p:sp>
        <p:nvSpPr>
          <p:cNvPr id="4" name="Espaço Reservado para Número de Slide 5">
            <a:extLst>
              <a:ext uri="{FF2B5EF4-FFF2-40B4-BE49-F238E27FC236}">
                <a16:creationId xmlns:a16="http://schemas.microsoft.com/office/drawing/2014/main" id="{806C681C-6B84-416D-82F7-BBD69EBABA1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ED0490-036F-4179-9103-61339012A8B8}" type="slidenum">
              <a:rPr lang="pt-BR" altLang="pt-BR">
                <a:solidFill>
                  <a:srgbClr val="898989"/>
                </a:solidFill>
                <a:latin typeface="Calibri" panose="020F0502020204030204" pitchFamily="34" charset="0"/>
              </a:rPr>
              <a:pPr eaLnBrk="1" hangingPunct="1"/>
              <a:t>79</a:t>
            </a:fld>
            <a:endParaRPr lang="pt-BR" altLang="pt-BR">
              <a:solidFill>
                <a:srgbClr val="898989"/>
              </a:solidFill>
              <a:latin typeface="Calibri" panose="020F0502020204030204" pitchFamily="34" charset="0"/>
            </a:endParaRPr>
          </a:p>
        </p:txBody>
      </p:sp>
      <p:sp>
        <p:nvSpPr>
          <p:cNvPr id="6" name="Rectangle 3">
            <a:extLst>
              <a:ext uri="{FF2B5EF4-FFF2-40B4-BE49-F238E27FC236}">
                <a16:creationId xmlns:a16="http://schemas.microsoft.com/office/drawing/2014/main" id="{7B536335-39E4-4EAE-880E-781FE5DAB4D4}"/>
              </a:ext>
            </a:extLst>
          </p:cNvPr>
          <p:cNvSpPr txBox="1">
            <a:spLocks/>
          </p:cNvSpPr>
          <p:nvPr/>
        </p:nvSpPr>
        <p:spPr>
          <a:xfrm>
            <a:off x="457200" y="1412776"/>
            <a:ext cx="8229600" cy="4525963"/>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pt-BR" altLang="pt-BR" sz="2400" dirty="0"/>
              <a:t>Saúde individual (tomada de decisão)</a:t>
            </a:r>
          </a:p>
          <a:p>
            <a:pPr lvl="1">
              <a:lnSpc>
                <a:spcPct val="90000"/>
              </a:lnSpc>
            </a:pPr>
            <a:r>
              <a:rPr lang="pt-BR" altLang="pt-BR" sz="2000" dirty="0"/>
              <a:t>O teste, instrumento, dispositivo, vacina, medicamento deve ser recomendado?</a:t>
            </a:r>
          </a:p>
          <a:p>
            <a:pPr lvl="1">
              <a:lnSpc>
                <a:spcPct val="90000"/>
              </a:lnSpc>
            </a:pPr>
            <a:r>
              <a:rPr lang="pt-BR" altLang="pt-BR" sz="2000" dirty="0"/>
              <a:t>Quais as circunstâncias em que os benefícios são esperados (aplicabilidade)?</a:t>
            </a:r>
          </a:p>
          <a:p>
            <a:pPr lvl="1">
              <a:lnSpc>
                <a:spcPct val="90000"/>
              </a:lnSpc>
            </a:pPr>
            <a:r>
              <a:rPr lang="pt-BR" altLang="pt-BR" sz="2000" dirty="0"/>
              <a:t>Quais as circunstâncias não deve ser recomendado?</a:t>
            </a:r>
          </a:p>
          <a:p>
            <a:pPr>
              <a:lnSpc>
                <a:spcPct val="90000"/>
              </a:lnSpc>
            </a:pPr>
            <a:r>
              <a:rPr lang="pt-BR" altLang="pt-BR" sz="2800" dirty="0"/>
              <a:t>Saúde pública</a:t>
            </a:r>
          </a:p>
          <a:p>
            <a:pPr lvl="1">
              <a:lnSpc>
                <a:spcPct val="90000"/>
              </a:lnSpc>
            </a:pPr>
            <a:r>
              <a:rPr lang="pt-BR" altLang="pt-BR" sz="2000" dirty="0"/>
              <a:t>Há evidências de que adotar ... Seria benéfico quanto política de saúde? Quais as possíveis consequências? Que outras evidências sustentariam essa adoção?</a:t>
            </a:r>
          </a:p>
          <a:p>
            <a:pPr>
              <a:lnSpc>
                <a:spcPct val="90000"/>
              </a:lnSpc>
            </a:pPr>
            <a:r>
              <a:rPr lang="pt-BR" altLang="pt-BR" sz="2400" dirty="0"/>
              <a:t>Metodologia</a:t>
            </a:r>
          </a:p>
          <a:p>
            <a:pPr lvl="1">
              <a:lnSpc>
                <a:spcPct val="90000"/>
              </a:lnSpc>
            </a:pPr>
            <a:r>
              <a:rPr lang="pt-BR" altLang="pt-BR" sz="2000" dirty="0"/>
              <a:t>Quais pontos fracos nas metodologias de estudos originais precisam ser aperfeiçoados nos próximos estudos?</a:t>
            </a:r>
          </a:p>
          <a:p>
            <a:pPr lvl="1">
              <a:lnSpc>
                <a:spcPct val="90000"/>
              </a:lnSpc>
            </a:pPr>
            <a:r>
              <a:rPr lang="pt-BR" altLang="pt-BR" sz="2000" dirty="0"/>
              <a:t>Há necessidade de atualização da revisão em 2 anos? Que outra revisão complementaria os resultados?</a:t>
            </a:r>
          </a:p>
          <a:p>
            <a:pPr lvl="1">
              <a:lnSpc>
                <a:spcPct val="90000"/>
              </a:lnSpc>
            </a:pPr>
            <a:endParaRPr lang="pt-BR" altLang="pt-BR" sz="2000" dirty="0"/>
          </a:p>
        </p:txBody>
      </p:sp>
    </p:spTree>
    <p:extLst>
      <p:ext uri="{BB962C8B-B14F-4D97-AF65-F5344CB8AC3E}">
        <p14:creationId xmlns:p14="http://schemas.microsoft.com/office/powerpoint/2010/main" val="497513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34B01AD5-4246-4F6A-A0A8-FCA2C83D6BC5}"/>
              </a:ext>
            </a:extLst>
          </p:cNvPr>
          <p:cNvSpPr>
            <a:spLocks noGrp="1"/>
          </p:cNvSpPr>
          <p:nvPr>
            <p:ph type="title"/>
          </p:nvPr>
        </p:nvSpPr>
        <p:spPr/>
        <p:txBody>
          <a:bodyPr/>
          <a:lstStyle/>
          <a:p>
            <a:r>
              <a:rPr lang="pt-BR" altLang="pt-BR"/>
              <a:t>Necessidade de síntese</a:t>
            </a:r>
          </a:p>
        </p:txBody>
      </p:sp>
      <p:sp>
        <p:nvSpPr>
          <p:cNvPr id="6147" name="Rectangle 7">
            <a:extLst>
              <a:ext uri="{FF2B5EF4-FFF2-40B4-BE49-F238E27FC236}">
                <a16:creationId xmlns:a16="http://schemas.microsoft.com/office/drawing/2014/main" id="{E2D97446-F408-4200-A69E-78CF31C5819D}"/>
              </a:ext>
            </a:extLst>
          </p:cNvPr>
          <p:cNvSpPr>
            <a:spLocks noGrp="1"/>
          </p:cNvSpPr>
          <p:nvPr>
            <p:ph idx="1"/>
          </p:nvPr>
        </p:nvSpPr>
        <p:spPr>
          <a:xfrm>
            <a:off x="468313" y="1628775"/>
            <a:ext cx="8229600" cy="1152525"/>
          </a:xfrm>
        </p:spPr>
        <p:txBody>
          <a:bodyPr/>
          <a:lstStyle/>
          <a:p>
            <a:r>
              <a:rPr lang="pt-BR" altLang="pt-BR" sz="2800"/>
              <a:t>Avaliação de 50 artigos de revisão publicados no Ann Int Med, Arch Int Med, JAMA, NEJM entre 1985-86</a:t>
            </a:r>
          </a:p>
        </p:txBody>
      </p:sp>
      <p:sp>
        <p:nvSpPr>
          <p:cNvPr id="5" name="Espaço Reservado para Número de Slide 5">
            <a:extLst>
              <a:ext uri="{FF2B5EF4-FFF2-40B4-BE49-F238E27FC236}">
                <a16:creationId xmlns:a16="http://schemas.microsoft.com/office/drawing/2014/main" id="{418C3A89-3C7E-4A8B-BCCF-F163CED265E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46C311-F016-4D07-84DC-9EEF6AB41D3B}" type="slidenum">
              <a:rPr lang="pt-BR" altLang="pt-BR">
                <a:solidFill>
                  <a:srgbClr val="898989"/>
                </a:solidFill>
                <a:latin typeface="Calibri" panose="020F0502020204030204" pitchFamily="34" charset="0"/>
              </a:rPr>
              <a:pPr eaLnBrk="1" hangingPunct="1"/>
              <a:t>8</a:t>
            </a:fld>
            <a:endParaRPr lang="pt-BR" altLang="pt-BR">
              <a:solidFill>
                <a:srgbClr val="898989"/>
              </a:solidFill>
              <a:latin typeface="Calibri" panose="020F0502020204030204" pitchFamily="34" charset="0"/>
            </a:endParaRPr>
          </a:p>
        </p:txBody>
      </p:sp>
      <p:pic>
        <p:nvPicPr>
          <p:cNvPr id="6149" name="Picture 5">
            <a:extLst>
              <a:ext uri="{FF2B5EF4-FFF2-40B4-BE49-F238E27FC236}">
                <a16:creationId xmlns:a16="http://schemas.microsoft.com/office/drawing/2014/main" id="{8415AE91-AD45-42DC-9235-6CDAD2825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027363"/>
            <a:ext cx="6338888"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DB43332-567F-40B3-93ED-D1ED3EE92CCB}"/>
              </a:ext>
            </a:extLst>
          </p:cNvPr>
          <p:cNvSpPr>
            <a:spLocks noGrp="1"/>
          </p:cNvSpPr>
          <p:nvPr>
            <p:ph type="title"/>
          </p:nvPr>
        </p:nvSpPr>
        <p:spPr/>
        <p:txBody>
          <a:bodyPr/>
          <a:lstStyle/>
          <a:p>
            <a:r>
              <a:rPr lang="pt-BR" altLang="pt-BR"/>
              <a:t>Relatório</a:t>
            </a:r>
          </a:p>
        </p:txBody>
      </p:sp>
      <p:sp>
        <p:nvSpPr>
          <p:cNvPr id="46083" name="Rectangle 3">
            <a:extLst>
              <a:ext uri="{FF2B5EF4-FFF2-40B4-BE49-F238E27FC236}">
                <a16:creationId xmlns:a16="http://schemas.microsoft.com/office/drawing/2014/main" id="{3F2CB112-7B34-4C20-9C91-139375233C7E}"/>
              </a:ext>
            </a:extLst>
          </p:cNvPr>
          <p:cNvSpPr>
            <a:spLocks noGrp="1"/>
          </p:cNvSpPr>
          <p:nvPr>
            <p:ph idx="1"/>
          </p:nvPr>
        </p:nvSpPr>
        <p:spPr/>
        <p:txBody>
          <a:bodyPr/>
          <a:lstStyle/>
          <a:p>
            <a:pPr lvl="1">
              <a:lnSpc>
                <a:spcPct val="80000"/>
              </a:lnSpc>
            </a:pPr>
            <a:r>
              <a:rPr lang="pt-BR" altLang="pt-BR" sz="2400" dirty="0" err="1"/>
              <a:t>Preferred</a:t>
            </a:r>
            <a:r>
              <a:rPr lang="pt-BR" altLang="pt-BR" sz="2400" dirty="0"/>
              <a:t> </a:t>
            </a:r>
            <a:r>
              <a:rPr lang="pt-BR" altLang="pt-BR" sz="2400" dirty="0" err="1"/>
              <a:t>Reporting</a:t>
            </a:r>
            <a:r>
              <a:rPr lang="pt-BR" altLang="pt-BR" sz="2400" dirty="0"/>
              <a:t> </a:t>
            </a:r>
            <a:r>
              <a:rPr lang="pt-BR" altLang="pt-BR" sz="2400" dirty="0" err="1"/>
              <a:t>Items</a:t>
            </a:r>
            <a:r>
              <a:rPr lang="pt-BR" altLang="pt-BR" sz="2400" dirty="0"/>
              <a:t> for </a:t>
            </a:r>
            <a:r>
              <a:rPr lang="pt-BR" altLang="pt-BR" sz="2400" dirty="0" err="1"/>
              <a:t>Systematic</a:t>
            </a:r>
            <a:r>
              <a:rPr lang="pt-BR" altLang="pt-BR" sz="2400" dirty="0"/>
              <a:t> Reviews </a:t>
            </a:r>
            <a:r>
              <a:rPr lang="pt-BR" altLang="pt-BR" sz="2400" dirty="0" err="1"/>
              <a:t>and</a:t>
            </a:r>
            <a:r>
              <a:rPr lang="pt-BR" altLang="pt-BR" sz="2400" dirty="0"/>
              <a:t> Meta-</a:t>
            </a:r>
            <a:r>
              <a:rPr lang="pt-BR" altLang="pt-BR" sz="2400" dirty="0" err="1"/>
              <a:t>Analyses</a:t>
            </a:r>
            <a:r>
              <a:rPr lang="pt-BR" altLang="pt-BR" sz="2400" dirty="0"/>
              <a:t>: The </a:t>
            </a:r>
            <a:r>
              <a:rPr lang="pt-BR" altLang="pt-BR" sz="2400" b="1" dirty="0"/>
              <a:t>PRISMA</a:t>
            </a:r>
            <a:r>
              <a:rPr lang="pt-BR" altLang="pt-BR" sz="2400" dirty="0"/>
              <a:t> </a:t>
            </a:r>
            <a:r>
              <a:rPr lang="pt-BR" altLang="pt-BR" sz="2400" dirty="0" err="1"/>
              <a:t>Statement</a:t>
            </a:r>
            <a:r>
              <a:rPr lang="pt-BR" altLang="pt-BR" sz="2400" dirty="0"/>
              <a:t> - </a:t>
            </a:r>
            <a:r>
              <a:rPr lang="pt-BR" altLang="pt-BR" sz="2400" dirty="0">
                <a:hlinkClick r:id="rId2"/>
              </a:rPr>
              <a:t>http://www.prisma-statement.org/</a:t>
            </a:r>
            <a:endParaRPr lang="pt-BR" altLang="pt-BR" sz="2400" dirty="0"/>
          </a:p>
          <a:p>
            <a:pPr lvl="2">
              <a:lnSpc>
                <a:spcPct val="80000"/>
              </a:lnSpc>
            </a:pPr>
            <a:r>
              <a:rPr lang="pt-BR" u="sng" dirty="0">
                <a:hlinkClick r:id="rId3"/>
              </a:rPr>
              <a:t>PRISMA-DTA </a:t>
            </a:r>
            <a:r>
              <a:rPr lang="pt-BR" u="sng" dirty="0" err="1">
                <a:hlinkClick r:id="rId3"/>
              </a:rPr>
              <a:t>Statement</a:t>
            </a:r>
            <a:endParaRPr lang="pt-BR" u="sng" dirty="0"/>
          </a:p>
          <a:p>
            <a:pPr lvl="2">
              <a:lnSpc>
                <a:spcPct val="80000"/>
              </a:lnSpc>
            </a:pPr>
            <a:r>
              <a:rPr lang="pt-BR" u="sng" dirty="0">
                <a:hlinkClick r:id="rId4"/>
              </a:rPr>
              <a:t>PRISMA </a:t>
            </a:r>
            <a:r>
              <a:rPr lang="pt-BR" u="sng" dirty="0" err="1">
                <a:hlinkClick r:id="rId4"/>
              </a:rPr>
              <a:t>harms</a:t>
            </a:r>
            <a:endParaRPr lang="pt-BR" dirty="0"/>
          </a:p>
          <a:p>
            <a:pPr lvl="2">
              <a:lnSpc>
                <a:spcPct val="80000"/>
              </a:lnSpc>
            </a:pPr>
            <a:r>
              <a:rPr lang="pt-BR" u="sng" dirty="0">
                <a:hlinkClick r:id="rId5"/>
              </a:rPr>
              <a:t>PRISMA-P (</a:t>
            </a:r>
            <a:r>
              <a:rPr lang="pt-BR" u="sng" dirty="0" err="1">
                <a:hlinkClick r:id="rId5"/>
              </a:rPr>
              <a:t>Protocols</a:t>
            </a:r>
            <a:r>
              <a:rPr lang="pt-BR" u="sng" dirty="0">
                <a:hlinkClick r:id="rId5"/>
              </a:rPr>
              <a:t>)</a:t>
            </a:r>
            <a:endParaRPr lang="pt-BR" altLang="pt-BR" sz="2000" dirty="0"/>
          </a:p>
          <a:p>
            <a:pPr lvl="2">
              <a:lnSpc>
                <a:spcPct val="80000"/>
              </a:lnSpc>
            </a:pPr>
            <a:r>
              <a:rPr lang="pt-BR" altLang="pt-BR" sz="2000" dirty="0"/>
              <a:t>Outras extensões</a:t>
            </a:r>
          </a:p>
          <a:p>
            <a:pPr lvl="1">
              <a:lnSpc>
                <a:spcPct val="80000"/>
              </a:lnSpc>
            </a:pPr>
            <a:r>
              <a:rPr lang="pt-BR" altLang="pt-BR" sz="2400" b="1" dirty="0"/>
              <a:t>The </a:t>
            </a:r>
            <a:r>
              <a:rPr lang="pt-BR" altLang="pt-BR" sz="2400" b="1" dirty="0" err="1"/>
              <a:t>HuGENE</a:t>
            </a:r>
            <a:r>
              <a:rPr lang="pt-BR" altLang="pt-BR" sz="2400" b="1" dirty="0"/>
              <a:t> - </a:t>
            </a:r>
            <a:r>
              <a:rPr lang="pt-BR" altLang="pt-BR" sz="2400" dirty="0" err="1"/>
              <a:t>Systematic</a:t>
            </a:r>
            <a:r>
              <a:rPr lang="pt-BR" altLang="pt-BR" sz="2400" dirty="0"/>
              <a:t> Reviews </a:t>
            </a:r>
            <a:r>
              <a:rPr lang="pt-BR" altLang="pt-BR" sz="2400" dirty="0" err="1"/>
              <a:t>of</a:t>
            </a:r>
            <a:r>
              <a:rPr lang="pt-BR" altLang="pt-BR" sz="2400" dirty="0"/>
              <a:t> </a:t>
            </a:r>
            <a:r>
              <a:rPr lang="pt-BR" altLang="pt-BR" sz="2400" dirty="0" err="1"/>
              <a:t>Genetic</a:t>
            </a:r>
            <a:r>
              <a:rPr lang="pt-BR" altLang="pt-BR" sz="2400" dirty="0"/>
              <a:t> </a:t>
            </a:r>
            <a:r>
              <a:rPr lang="pt-BR" altLang="pt-BR" sz="2400" dirty="0" err="1"/>
              <a:t>Association</a:t>
            </a:r>
            <a:r>
              <a:rPr lang="pt-BR" altLang="pt-BR" sz="2400" dirty="0"/>
              <a:t> </a:t>
            </a:r>
            <a:r>
              <a:rPr lang="pt-BR" altLang="pt-BR" sz="2400" dirty="0" err="1"/>
              <a:t>Studies</a:t>
            </a:r>
            <a:r>
              <a:rPr lang="pt-BR" altLang="pt-BR" sz="2400" dirty="0"/>
              <a:t>.</a:t>
            </a:r>
          </a:p>
          <a:p>
            <a:pPr lvl="1">
              <a:lnSpc>
                <a:spcPct val="80000"/>
              </a:lnSpc>
            </a:pPr>
            <a:r>
              <a:rPr lang="pt-BR" altLang="pt-BR" sz="2400" b="1" dirty="0"/>
              <a:t>QUOROM</a:t>
            </a:r>
            <a:r>
              <a:rPr lang="pt-BR" altLang="pt-BR" sz="2400" dirty="0"/>
              <a:t> </a:t>
            </a:r>
            <a:r>
              <a:rPr lang="pt-BR" altLang="pt-BR" sz="2400" dirty="0" err="1"/>
              <a:t>Statement</a:t>
            </a:r>
            <a:r>
              <a:rPr lang="pt-BR" altLang="pt-BR" sz="2400" dirty="0"/>
              <a:t> (</a:t>
            </a:r>
            <a:r>
              <a:rPr lang="pt-BR" altLang="pt-BR" sz="2400" dirty="0" err="1"/>
              <a:t>QUality</a:t>
            </a:r>
            <a:r>
              <a:rPr lang="pt-BR" altLang="pt-BR" sz="2400" dirty="0"/>
              <a:t> </a:t>
            </a:r>
            <a:r>
              <a:rPr lang="pt-BR" altLang="pt-BR" sz="2400" dirty="0" err="1"/>
              <a:t>Of</a:t>
            </a:r>
            <a:r>
              <a:rPr lang="pt-BR" altLang="pt-BR" sz="2400" dirty="0"/>
              <a:t> </a:t>
            </a:r>
            <a:r>
              <a:rPr lang="pt-BR" altLang="pt-BR" sz="2400" dirty="0" err="1"/>
              <a:t>Reporting</a:t>
            </a:r>
            <a:r>
              <a:rPr lang="pt-BR" altLang="pt-BR" sz="2400" dirty="0"/>
              <a:t> </a:t>
            </a:r>
            <a:r>
              <a:rPr lang="pt-BR" altLang="pt-BR" sz="2400" dirty="0" err="1"/>
              <a:t>Of</a:t>
            </a:r>
            <a:r>
              <a:rPr lang="pt-BR" altLang="pt-BR" sz="2400" dirty="0"/>
              <a:t> Meta-</a:t>
            </a:r>
            <a:r>
              <a:rPr lang="pt-BR" altLang="pt-BR" sz="2400" dirty="0" err="1"/>
              <a:t>analyses</a:t>
            </a:r>
            <a:r>
              <a:rPr lang="pt-BR" altLang="pt-BR" sz="2400" dirty="0"/>
              <a:t>) - obsoleto</a:t>
            </a:r>
          </a:p>
          <a:p>
            <a:pPr lvl="1">
              <a:lnSpc>
                <a:spcPct val="80000"/>
              </a:lnSpc>
            </a:pPr>
            <a:r>
              <a:rPr lang="pt-BR" altLang="pt-BR" sz="2400" b="1" dirty="0"/>
              <a:t>MOOSE </a:t>
            </a:r>
            <a:r>
              <a:rPr lang="pt-BR" altLang="pt-BR" sz="2400" dirty="0"/>
              <a:t>(Meta-</a:t>
            </a:r>
            <a:r>
              <a:rPr lang="pt-BR" altLang="pt-BR" sz="2400" dirty="0" err="1"/>
              <a:t>analysis</a:t>
            </a:r>
            <a:r>
              <a:rPr lang="pt-BR" altLang="pt-BR" sz="2400" dirty="0"/>
              <a:t> </a:t>
            </a:r>
            <a:r>
              <a:rPr lang="pt-BR" altLang="pt-BR" sz="2400" dirty="0" err="1"/>
              <a:t>Of</a:t>
            </a:r>
            <a:r>
              <a:rPr lang="pt-BR" altLang="pt-BR" sz="2400" dirty="0"/>
              <a:t> </a:t>
            </a:r>
            <a:r>
              <a:rPr lang="pt-BR" altLang="pt-BR" sz="2400" dirty="0" err="1"/>
              <a:t>Observational</a:t>
            </a:r>
            <a:r>
              <a:rPr lang="pt-BR" altLang="pt-BR" sz="2400" dirty="0"/>
              <a:t> </a:t>
            </a:r>
            <a:r>
              <a:rPr lang="pt-BR" altLang="pt-BR" sz="2400" dirty="0" err="1"/>
              <a:t>Studies</a:t>
            </a:r>
            <a:r>
              <a:rPr lang="pt-BR" altLang="pt-BR" sz="2400" dirty="0"/>
              <a:t> in </a:t>
            </a:r>
            <a:r>
              <a:rPr lang="pt-BR" altLang="pt-BR" sz="2400" dirty="0" err="1"/>
              <a:t>Epidemiology</a:t>
            </a:r>
            <a:r>
              <a:rPr lang="pt-BR" altLang="pt-BR" sz="2400" dirty="0"/>
              <a:t>) - obsoleto</a:t>
            </a:r>
          </a:p>
        </p:txBody>
      </p:sp>
      <p:sp>
        <p:nvSpPr>
          <p:cNvPr id="4" name="Espaço Reservado para Número de Slide 5">
            <a:extLst>
              <a:ext uri="{FF2B5EF4-FFF2-40B4-BE49-F238E27FC236}">
                <a16:creationId xmlns:a16="http://schemas.microsoft.com/office/drawing/2014/main" id="{5F94C16D-817C-4E26-9103-30F49B20272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BD56CD-1C99-4665-ABCE-2CAA6ACCF89C}" type="slidenum">
              <a:rPr lang="pt-BR" altLang="pt-BR">
                <a:solidFill>
                  <a:srgbClr val="898989"/>
                </a:solidFill>
                <a:latin typeface="Calibri" panose="020F0502020204030204" pitchFamily="34" charset="0"/>
              </a:rPr>
              <a:pPr eaLnBrk="1" hangingPunct="1"/>
              <a:t>80</a:t>
            </a:fld>
            <a:endParaRPr lang="pt-BR" altLang="pt-BR">
              <a:solidFill>
                <a:srgbClr val="898989"/>
              </a:solidFill>
              <a:latin typeface="Calibri" panose="020F050202020403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64A6C8CE-372D-4F44-96B8-1482DE2D9EA5}"/>
              </a:ext>
            </a:extLst>
          </p:cNvPr>
          <p:cNvSpPr>
            <a:spLocks noGrp="1"/>
          </p:cNvSpPr>
          <p:nvPr>
            <p:ph type="sldNum" sz="quarter" idx="12"/>
          </p:nvPr>
        </p:nvSpPr>
        <p:spPr/>
        <p:txBody>
          <a:bodyPr/>
          <a:lstStyle/>
          <a:p>
            <a:fld id="{99FE8C17-F15E-4ED1-9F8E-A1EDC859BD50}" type="slidenum">
              <a:rPr lang="pt-BR" altLang="pt-BR" smtClean="0"/>
              <a:pPr/>
              <a:t>81</a:t>
            </a:fld>
            <a:endParaRPr lang="pt-BR" altLang="pt-BR"/>
          </a:p>
        </p:txBody>
      </p:sp>
      <p:pic>
        <p:nvPicPr>
          <p:cNvPr id="4" name="Imagem 3" descr="Uma imagem contendo mulher, em pé, segurando, homem&#10;&#10;Descrição gerada automaticamente">
            <a:extLst>
              <a:ext uri="{FF2B5EF4-FFF2-40B4-BE49-F238E27FC236}">
                <a16:creationId xmlns:a16="http://schemas.microsoft.com/office/drawing/2014/main" id="{8E7E5F53-9BED-4DD3-B7B3-FBA228021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615" y="0"/>
            <a:ext cx="7588770" cy="6858000"/>
          </a:xfrm>
          <a:prstGeom prst="rect">
            <a:avLst/>
          </a:prstGeom>
        </p:spPr>
      </p:pic>
    </p:spTree>
    <p:extLst>
      <p:ext uri="{BB962C8B-B14F-4D97-AF65-F5344CB8AC3E}">
        <p14:creationId xmlns:p14="http://schemas.microsoft.com/office/powerpoint/2010/main" val="1181060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pt-BR" dirty="0"/>
              <a:t>fim</a:t>
            </a:r>
          </a:p>
        </p:txBody>
      </p:sp>
      <p:sp>
        <p:nvSpPr>
          <p:cNvPr id="6" name="Subtítulo 5"/>
          <p:cNvSpPr>
            <a:spLocks noGrp="1"/>
          </p:cNvSpPr>
          <p:nvPr>
            <p:ph type="subTitle" idx="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F30FB0C-1BA8-4F91-AB18-CC4C8962FFF6}" type="slidenum">
              <a:rPr lang="pt-BR" altLang="en-US" smtClean="0"/>
              <a:pPr/>
              <a:t>82</a:t>
            </a:fld>
            <a:endParaRPr lang="pt-BR" altLang="en-US"/>
          </a:p>
        </p:txBody>
      </p:sp>
    </p:spTree>
    <p:extLst>
      <p:ext uri="{BB962C8B-B14F-4D97-AF65-F5344CB8AC3E}">
        <p14:creationId xmlns:p14="http://schemas.microsoft.com/office/powerpoint/2010/main" val="19194678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4C32E72-CC4B-466F-A35F-160E7C2BE1BD}"/>
              </a:ext>
            </a:extLst>
          </p:cNvPr>
          <p:cNvSpPr>
            <a:spLocks noGrp="1"/>
          </p:cNvSpPr>
          <p:nvPr>
            <p:ph type="title"/>
          </p:nvPr>
        </p:nvSpPr>
        <p:spPr/>
        <p:txBody>
          <a:bodyPr/>
          <a:lstStyle/>
          <a:p>
            <a:r>
              <a:rPr lang="pt-BR" altLang="pt-BR"/>
              <a:t>Necessidade de síntese</a:t>
            </a:r>
          </a:p>
        </p:txBody>
      </p:sp>
      <p:sp>
        <p:nvSpPr>
          <p:cNvPr id="7171" name="Rectangle 3">
            <a:extLst>
              <a:ext uri="{FF2B5EF4-FFF2-40B4-BE49-F238E27FC236}">
                <a16:creationId xmlns:a16="http://schemas.microsoft.com/office/drawing/2014/main" id="{6981FF53-321D-493C-9A42-D840D2F0A171}"/>
              </a:ext>
            </a:extLst>
          </p:cNvPr>
          <p:cNvSpPr>
            <a:spLocks noGrp="1"/>
          </p:cNvSpPr>
          <p:nvPr>
            <p:ph idx="1"/>
          </p:nvPr>
        </p:nvSpPr>
        <p:spPr>
          <a:xfrm>
            <a:off x="468313" y="1628775"/>
            <a:ext cx="8229600" cy="4525963"/>
          </a:xfrm>
        </p:spPr>
        <p:txBody>
          <a:bodyPr/>
          <a:lstStyle/>
          <a:p>
            <a:r>
              <a:rPr lang="pt-BR" altLang="pt-BR" sz="2800" b="1" dirty="0" err="1"/>
              <a:t>Objectives</a:t>
            </a:r>
            <a:r>
              <a:rPr lang="pt-BR" altLang="pt-BR" sz="2800" b="1" dirty="0"/>
              <a:t>:</a:t>
            </a:r>
            <a:r>
              <a:rPr lang="pt-BR" altLang="pt-BR" sz="2800" dirty="0"/>
              <a:t> ... The </a:t>
            </a:r>
            <a:r>
              <a:rPr lang="pt-BR" altLang="pt-BR" sz="2800" dirty="0" err="1"/>
              <a:t>authors</a:t>
            </a:r>
            <a:r>
              <a:rPr lang="pt-BR" altLang="pt-BR" sz="2800" dirty="0"/>
              <a:t> </a:t>
            </a:r>
            <a:r>
              <a:rPr lang="pt-BR" altLang="pt-BR" sz="2800" dirty="0" err="1"/>
              <a:t>estimated</a:t>
            </a:r>
            <a:r>
              <a:rPr lang="pt-BR" altLang="pt-BR" sz="2800" dirty="0"/>
              <a:t> </a:t>
            </a:r>
            <a:r>
              <a:rPr lang="pt-BR" altLang="pt-BR" sz="2800" dirty="0" err="1"/>
              <a:t>the</a:t>
            </a:r>
            <a:r>
              <a:rPr lang="pt-BR" altLang="pt-BR" sz="2800" dirty="0"/>
              <a:t> volume </a:t>
            </a:r>
            <a:r>
              <a:rPr lang="pt-BR" altLang="pt-BR" sz="2800" dirty="0" err="1"/>
              <a:t>of</a:t>
            </a:r>
            <a:r>
              <a:rPr lang="pt-BR" altLang="pt-BR" sz="2800" dirty="0"/>
              <a:t> medical </a:t>
            </a:r>
            <a:r>
              <a:rPr lang="pt-BR" altLang="pt-BR" sz="2800" dirty="0" err="1"/>
              <a:t>literature</a:t>
            </a:r>
            <a:r>
              <a:rPr lang="pt-BR" altLang="pt-BR" sz="2800" dirty="0"/>
              <a:t> </a:t>
            </a:r>
            <a:r>
              <a:rPr lang="pt-BR" altLang="pt-BR" sz="2800" dirty="0" err="1"/>
              <a:t>potentially</a:t>
            </a:r>
            <a:r>
              <a:rPr lang="pt-BR" altLang="pt-BR" sz="2800" dirty="0"/>
              <a:t> </a:t>
            </a:r>
            <a:r>
              <a:rPr lang="pt-BR" altLang="pt-BR" sz="2800" dirty="0" err="1"/>
              <a:t>relevant</a:t>
            </a:r>
            <a:r>
              <a:rPr lang="pt-BR" altLang="pt-BR" sz="2800" dirty="0"/>
              <a:t> </a:t>
            </a:r>
            <a:r>
              <a:rPr lang="pt-BR" altLang="pt-BR" sz="2800" dirty="0" err="1"/>
              <a:t>to</a:t>
            </a:r>
            <a:r>
              <a:rPr lang="pt-BR" altLang="pt-BR" sz="2800" dirty="0"/>
              <a:t> </a:t>
            </a:r>
            <a:r>
              <a:rPr lang="pt-BR" altLang="pt-BR" sz="2800" dirty="0" err="1"/>
              <a:t>primary</a:t>
            </a:r>
            <a:r>
              <a:rPr lang="pt-BR" altLang="pt-BR" sz="2800" dirty="0"/>
              <a:t> </a:t>
            </a:r>
            <a:r>
              <a:rPr lang="pt-BR" altLang="pt-BR" sz="2800" dirty="0" err="1"/>
              <a:t>care</a:t>
            </a:r>
            <a:r>
              <a:rPr lang="pt-BR" altLang="pt-BR" sz="2800" dirty="0"/>
              <a:t> </a:t>
            </a:r>
            <a:r>
              <a:rPr lang="pt-BR" altLang="pt-BR" sz="2800" dirty="0" err="1"/>
              <a:t>published</a:t>
            </a:r>
            <a:r>
              <a:rPr lang="pt-BR" altLang="pt-BR" sz="2800" dirty="0"/>
              <a:t> in a </a:t>
            </a:r>
            <a:r>
              <a:rPr lang="pt-BR" altLang="pt-BR" sz="2800" dirty="0" err="1"/>
              <a:t>month</a:t>
            </a:r>
            <a:r>
              <a:rPr lang="pt-BR" altLang="pt-BR" sz="2800" dirty="0"/>
              <a:t> ... </a:t>
            </a:r>
          </a:p>
          <a:p>
            <a:r>
              <a:rPr lang="pt-BR" altLang="pt-BR" sz="2800" b="1" dirty="0" err="1"/>
              <a:t>Results</a:t>
            </a:r>
            <a:r>
              <a:rPr lang="pt-BR" altLang="pt-BR" sz="2800" b="1" dirty="0"/>
              <a:t>:</a:t>
            </a:r>
            <a:r>
              <a:rPr lang="pt-BR" altLang="pt-BR" sz="2800" dirty="0"/>
              <a:t> The </a:t>
            </a:r>
            <a:r>
              <a:rPr lang="pt-BR" altLang="pt-BR" sz="2800" dirty="0" err="1"/>
              <a:t>combined</a:t>
            </a:r>
            <a:r>
              <a:rPr lang="pt-BR" altLang="pt-BR" sz="2800" dirty="0"/>
              <a:t> </a:t>
            </a:r>
            <a:r>
              <a:rPr lang="pt-BR" altLang="pt-BR" sz="2800" dirty="0" err="1"/>
              <a:t>list</a:t>
            </a:r>
            <a:r>
              <a:rPr lang="pt-BR" altLang="pt-BR" sz="2800" dirty="0"/>
              <a:t> </a:t>
            </a:r>
            <a:r>
              <a:rPr lang="pt-BR" altLang="pt-BR" sz="2800" dirty="0" err="1"/>
              <a:t>contained</a:t>
            </a:r>
            <a:r>
              <a:rPr lang="pt-BR" altLang="pt-BR" sz="2800" dirty="0"/>
              <a:t> 341 </a:t>
            </a:r>
            <a:r>
              <a:rPr lang="pt-BR" altLang="pt-BR" sz="2800" dirty="0" err="1"/>
              <a:t>currently</a:t>
            </a:r>
            <a:r>
              <a:rPr lang="pt-BR" altLang="pt-BR" sz="2800" dirty="0"/>
              <a:t> </a:t>
            </a:r>
            <a:r>
              <a:rPr lang="pt-BR" altLang="pt-BR" sz="2800" dirty="0" err="1"/>
              <a:t>active</a:t>
            </a:r>
            <a:r>
              <a:rPr lang="pt-BR" altLang="pt-BR" sz="2800" dirty="0"/>
              <a:t> </a:t>
            </a:r>
            <a:r>
              <a:rPr lang="pt-BR" altLang="pt-BR" sz="2800" dirty="0" err="1"/>
              <a:t>journals</a:t>
            </a:r>
            <a:r>
              <a:rPr lang="pt-BR" altLang="pt-BR" sz="2800" dirty="0"/>
              <a:t> </a:t>
            </a:r>
            <a:r>
              <a:rPr lang="pt-BR" altLang="pt-BR" sz="2800" dirty="0" err="1"/>
              <a:t>with</a:t>
            </a:r>
            <a:r>
              <a:rPr lang="pt-BR" altLang="pt-BR" sz="2800" dirty="0"/>
              <a:t> 8,265 </a:t>
            </a:r>
            <a:r>
              <a:rPr lang="pt-BR" altLang="pt-BR" sz="2800" dirty="0" err="1"/>
              <a:t>articles</a:t>
            </a:r>
            <a:r>
              <a:rPr lang="pt-BR" altLang="pt-BR" sz="2800" dirty="0"/>
              <a:t>. </a:t>
            </a:r>
            <a:r>
              <a:rPr lang="pt-BR" altLang="pt-BR" sz="2800" dirty="0" err="1"/>
              <a:t>Adjusting</a:t>
            </a:r>
            <a:r>
              <a:rPr lang="pt-BR" altLang="pt-BR" sz="2800" dirty="0"/>
              <a:t> for </a:t>
            </a:r>
            <a:r>
              <a:rPr lang="pt-BR" altLang="pt-BR" sz="2800" dirty="0" err="1"/>
              <a:t>publication</a:t>
            </a:r>
            <a:r>
              <a:rPr lang="pt-BR" altLang="pt-BR" sz="2800" dirty="0"/>
              <a:t> </a:t>
            </a:r>
            <a:r>
              <a:rPr lang="pt-BR" altLang="pt-BR" sz="2800" dirty="0" err="1"/>
              <a:t>frequency</a:t>
            </a:r>
            <a:r>
              <a:rPr lang="pt-BR" altLang="pt-BR" sz="2800" dirty="0"/>
              <a:t>, </a:t>
            </a:r>
            <a:r>
              <a:rPr lang="pt-BR" altLang="pt-BR" sz="2800" dirty="0" err="1"/>
              <a:t>we</a:t>
            </a:r>
            <a:r>
              <a:rPr lang="pt-BR" altLang="pt-BR" sz="2800" dirty="0"/>
              <a:t> </a:t>
            </a:r>
            <a:r>
              <a:rPr lang="pt-BR" altLang="pt-BR" sz="2800" dirty="0" err="1"/>
              <a:t>estimate</a:t>
            </a:r>
            <a:r>
              <a:rPr lang="pt-BR" altLang="pt-BR" sz="2800" dirty="0"/>
              <a:t> 7,287 </a:t>
            </a:r>
            <a:r>
              <a:rPr lang="pt-BR" altLang="pt-BR" sz="2800" dirty="0" err="1"/>
              <a:t>articles</a:t>
            </a:r>
            <a:r>
              <a:rPr lang="pt-BR" altLang="pt-BR" sz="2800" dirty="0"/>
              <a:t> are </a:t>
            </a:r>
            <a:r>
              <a:rPr lang="pt-BR" altLang="pt-BR" sz="2800" dirty="0" err="1"/>
              <a:t>published</a:t>
            </a:r>
            <a:r>
              <a:rPr lang="pt-BR" altLang="pt-BR" sz="2800" dirty="0"/>
              <a:t> </a:t>
            </a:r>
            <a:r>
              <a:rPr lang="pt-BR" altLang="pt-BR" sz="2800" dirty="0" err="1"/>
              <a:t>monthly</a:t>
            </a:r>
            <a:r>
              <a:rPr lang="pt-BR" altLang="pt-BR" sz="2800" dirty="0"/>
              <a:t> in </a:t>
            </a:r>
            <a:r>
              <a:rPr lang="pt-BR" altLang="pt-BR" sz="2800" dirty="0" err="1"/>
              <a:t>this</a:t>
            </a:r>
            <a:r>
              <a:rPr lang="pt-BR" altLang="pt-BR" sz="2800" dirty="0"/>
              <a:t> set </a:t>
            </a:r>
            <a:r>
              <a:rPr lang="pt-BR" altLang="pt-BR" sz="2800" dirty="0" err="1"/>
              <a:t>of</a:t>
            </a:r>
            <a:r>
              <a:rPr lang="pt-BR" altLang="pt-BR" sz="2800" dirty="0"/>
              <a:t> </a:t>
            </a:r>
            <a:r>
              <a:rPr lang="pt-BR" altLang="pt-BR" sz="2800" dirty="0" err="1"/>
              <a:t>journals</a:t>
            </a:r>
            <a:r>
              <a:rPr lang="pt-BR" altLang="pt-BR" sz="2800" dirty="0"/>
              <a:t>. </a:t>
            </a:r>
            <a:r>
              <a:rPr lang="pt-BR" altLang="pt-BR" sz="2800" dirty="0" err="1"/>
              <a:t>Physicians</a:t>
            </a:r>
            <a:r>
              <a:rPr lang="pt-BR" altLang="pt-BR" sz="2800" dirty="0"/>
              <a:t> </a:t>
            </a:r>
            <a:r>
              <a:rPr lang="pt-BR" altLang="pt-BR" sz="2800" dirty="0" err="1"/>
              <a:t>trained</a:t>
            </a:r>
            <a:r>
              <a:rPr lang="pt-BR" altLang="pt-BR" sz="2800" dirty="0"/>
              <a:t> in </a:t>
            </a:r>
            <a:r>
              <a:rPr lang="pt-BR" altLang="pt-BR" sz="2800" dirty="0" err="1"/>
              <a:t>epidemiology</a:t>
            </a:r>
            <a:r>
              <a:rPr lang="pt-BR" altLang="pt-BR" sz="2800" dirty="0"/>
              <a:t> </a:t>
            </a:r>
            <a:r>
              <a:rPr lang="pt-BR" altLang="pt-BR" sz="2800" dirty="0" err="1"/>
              <a:t>would</a:t>
            </a:r>
            <a:r>
              <a:rPr lang="pt-BR" altLang="pt-BR" sz="2800" dirty="0"/>
              <a:t> take </a:t>
            </a:r>
            <a:r>
              <a:rPr lang="pt-BR" altLang="pt-BR" sz="2800" dirty="0" err="1"/>
              <a:t>an</a:t>
            </a:r>
            <a:r>
              <a:rPr lang="pt-BR" altLang="pt-BR" sz="2800" dirty="0"/>
              <a:t> </a:t>
            </a:r>
            <a:r>
              <a:rPr lang="pt-BR" altLang="pt-BR" sz="2800" dirty="0" err="1"/>
              <a:t>estimated</a:t>
            </a:r>
            <a:r>
              <a:rPr lang="pt-BR" altLang="pt-BR" sz="2800" dirty="0"/>
              <a:t> 627.5 hours per </a:t>
            </a:r>
            <a:r>
              <a:rPr lang="pt-BR" altLang="pt-BR" sz="2800" dirty="0" err="1"/>
              <a:t>month</a:t>
            </a:r>
            <a:r>
              <a:rPr lang="pt-BR" altLang="pt-BR" sz="2800" dirty="0"/>
              <a:t> (</a:t>
            </a:r>
            <a:r>
              <a:rPr lang="pt-BR" altLang="pt-BR" sz="2800" dirty="0" err="1"/>
              <a:t>from</a:t>
            </a:r>
            <a:r>
              <a:rPr lang="pt-BR" altLang="pt-BR" sz="2800" dirty="0"/>
              <a:t> 720) </a:t>
            </a:r>
            <a:r>
              <a:rPr lang="pt-BR" altLang="pt-BR" sz="2800" dirty="0" err="1"/>
              <a:t>to</a:t>
            </a:r>
            <a:r>
              <a:rPr lang="pt-BR" altLang="pt-BR" sz="2800" dirty="0"/>
              <a:t> </a:t>
            </a:r>
            <a:r>
              <a:rPr lang="pt-BR" altLang="pt-BR" sz="2800" dirty="0" err="1"/>
              <a:t>evaluate</a:t>
            </a:r>
            <a:r>
              <a:rPr lang="pt-BR" altLang="pt-BR" sz="2800" dirty="0"/>
              <a:t> </a:t>
            </a:r>
            <a:r>
              <a:rPr lang="pt-BR" altLang="pt-BR" sz="2800" dirty="0" err="1"/>
              <a:t>these</a:t>
            </a:r>
            <a:r>
              <a:rPr lang="pt-BR" altLang="pt-BR" sz="2800" dirty="0"/>
              <a:t> </a:t>
            </a:r>
            <a:r>
              <a:rPr lang="pt-BR" altLang="pt-BR" sz="2800" dirty="0" err="1"/>
              <a:t>articles</a:t>
            </a:r>
            <a:r>
              <a:rPr lang="pt-BR" altLang="pt-BR" sz="2800" dirty="0"/>
              <a:t>. </a:t>
            </a:r>
          </a:p>
        </p:txBody>
      </p:sp>
      <p:sp>
        <p:nvSpPr>
          <p:cNvPr id="5" name="Espaço Reservado para Número de Slide 5">
            <a:extLst>
              <a:ext uri="{FF2B5EF4-FFF2-40B4-BE49-F238E27FC236}">
                <a16:creationId xmlns:a16="http://schemas.microsoft.com/office/drawing/2014/main" id="{64A6A0FB-A3B6-4240-A718-B8CEBDDCC24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5FCFC32-A250-4A0C-8964-60F14E27D09A}" type="slidenum">
              <a:rPr lang="pt-BR" altLang="pt-BR">
                <a:solidFill>
                  <a:srgbClr val="898989"/>
                </a:solidFill>
                <a:latin typeface="Calibri" panose="020F0502020204030204" pitchFamily="34" charset="0"/>
              </a:rPr>
              <a:pPr eaLnBrk="1" hangingPunct="1"/>
              <a:t>9</a:t>
            </a:fld>
            <a:endParaRPr lang="pt-BR" altLang="pt-BR">
              <a:solidFill>
                <a:srgbClr val="898989"/>
              </a:solidFill>
              <a:latin typeface="Calibri" panose="020F0502020204030204" pitchFamily="34" charset="0"/>
            </a:endParaRPr>
          </a:p>
        </p:txBody>
      </p:sp>
      <p:sp>
        <p:nvSpPr>
          <p:cNvPr id="7173" name="Text Box 4">
            <a:extLst>
              <a:ext uri="{FF2B5EF4-FFF2-40B4-BE49-F238E27FC236}">
                <a16:creationId xmlns:a16="http://schemas.microsoft.com/office/drawing/2014/main" id="{A4506038-80A0-4783-BEE7-68243CD5CA3E}"/>
              </a:ext>
            </a:extLst>
          </p:cNvPr>
          <p:cNvSpPr txBox="1">
            <a:spLocks noChangeArrowheads="1"/>
          </p:cNvSpPr>
          <p:nvPr/>
        </p:nvSpPr>
        <p:spPr bwMode="auto">
          <a:xfrm>
            <a:off x="468313" y="6237288"/>
            <a:ext cx="799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BR" altLang="pt-BR" sz="1200" b="1"/>
              <a:t>How much effort is needed to keep up with the literature relevant for primary care?</a:t>
            </a:r>
            <a:r>
              <a:rPr lang="pt-BR" altLang="pt-BR" sz="1200" b="1">
                <a:hlinkClick r:id="rId2"/>
              </a:rPr>
              <a:t> </a:t>
            </a:r>
            <a:r>
              <a:rPr lang="pt-BR" altLang="pt-BR" sz="1200"/>
              <a:t>J Med Libr Assoc. 2004 October; 92(4): 429–437. PMCID: PMC521514 </a:t>
            </a:r>
          </a:p>
        </p:txBody>
      </p:sp>
    </p:spTree>
  </p:cSld>
  <p:clrMapOvr>
    <a:masterClrMapping/>
  </p:clrMapOvr>
</p:sld>
</file>

<file path=ppt/theme/theme1.xml><?xml version="1.0" encoding="utf-8"?>
<a:theme xmlns:a="http://schemas.openxmlformats.org/drawingml/2006/main" name="Apresentação2">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TotalTime>
  <Words>3829</Words>
  <Application>Microsoft Office PowerPoint</Application>
  <PresentationFormat>Apresentação na tela (4:3)</PresentationFormat>
  <Paragraphs>477</Paragraphs>
  <Slides>82</Slides>
  <Notes>2</Notes>
  <HiddenSlides>6</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82</vt:i4>
      </vt:variant>
    </vt:vector>
  </HeadingPairs>
  <TitlesOfParts>
    <vt:vector size="87" baseType="lpstr">
      <vt:lpstr>Arial</vt:lpstr>
      <vt:lpstr>Calibri</vt:lpstr>
      <vt:lpstr>Times,Italic</vt:lpstr>
      <vt:lpstr>Times-Roman</vt:lpstr>
      <vt:lpstr>Apresentação2</vt:lpstr>
      <vt:lpstr>Epidemiologia clínica</vt:lpstr>
      <vt:lpstr>Apresentação do PowerPoint</vt:lpstr>
      <vt:lpstr>Apresentação do PowerPoint</vt:lpstr>
      <vt:lpstr>Apresentação do PowerPoint</vt:lpstr>
      <vt:lpstr>Objetivos</vt:lpstr>
      <vt:lpstr>Necessidade de síntese</vt:lpstr>
      <vt:lpstr>Necessidade de síntese</vt:lpstr>
      <vt:lpstr>Necessidade de síntese</vt:lpstr>
      <vt:lpstr>Necessidade de síntese</vt:lpstr>
      <vt:lpstr>Necessidade de síntese</vt:lpstr>
      <vt:lpstr>Apresentação do PowerPoint</vt:lpstr>
      <vt:lpstr>Necessidade de síntese - Soluções</vt:lpstr>
      <vt:lpstr>Exemplo</vt:lpstr>
      <vt:lpstr>Necessidade de síntese - Soluções</vt:lpstr>
      <vt:lpstr>Narrativa vs Sistemática</vt:lpstr>
      <vt:lpstr>Necessidade de síntese</vt:lpstr>
      <vt:lpstr>Apresentação do PowerPoint</vt:lpstr>
      <vt:lpstr>Metanálise</vt:lpstr>
      <vt:lpstr>Metanálise</vt:lpstr>
      <vt:lpstr>Elaborando a sistematização</vt:lpstr>
      <vt:lpstr>Registro de revisões</vt:lpstr>
      <vt:lpstr>Apresentação do PowerPoint</vt:lpstr>
      <vt:lpstr>Apresentação do PowerPoint</vt:lpstr>
      <vt:lpstr>Caminho das pedras – parte 1</vt:lpstr>
      <vt:lpstr>Caminho das pedras</vt:lpstr>
      <vt:lpstr>Caminho das pedras</vt:lpstr>
      <vt:lpstr>Elaborando a sistematização</vt:lpstr>
      <vt:lpstr>Elaborando a sistematização</vt:lpstr>
      <vt:lpstr>Elaborando a sistematização</vt:lpstr>
      <vt:lpstr>Pergunta</vt:lpstr>
      <vt:lpstr>Apresentação do PowerPoint</vt:lpstr>
      <vt:lpstr>Inclusão/exclusão</vt:lpstr>
      <vt:lpstr>Estratégias de procura</vt:lpstr>
      <vt:lpstr>Estratégias de procura</vt:lpstr>
      <vt:lpstr>Estratégias de procura</vt:lpstr>
      <vt:lpstr>Estratégias de procura</vt:lpstr>
      <vt:lpstr>Seleção</vt:lpstr>
      <vt:lpstr>Seleção</vt:lpstr>
      <vt:lpstr>Caminho das pedras</vt:lpstr>
      <vt:lpstr>Extração de dados</vt:lpstr>
      <vt:lpstr>Extração de dados</vt:lpstr>
      <vt:lpstr>Extração de dados</vt:lpstr>
      <vt:lpstr>Avaliação da Qualidade</vt:lpstr>
      <vt:lpstr>Apresentação do PowerPoint</vt:lpstr>
      <vt:lpstr>Avaliação de qualidade</vt:lpstr>
      <vt:lpstr>Avaliação de qualidade</vt:lpstr>
      <vt:lpstr>Apresentação do PowerPoint</vt:lpstr>
      <vt:lpstr>Apresentação do PowerPoint</vt:lpstr>
      <vt:lpstr>Avaliação de qualidade</vt:lpstr>
      <vt:lpstr>Caminho das pedras</vt:lpstr>
      <vt:lpstr>Resultados</vt:lpstr>
      <vt:lpstr>Resultados</vt:lpstr>
      <vt:lpstr>Apresentação do PowerPoint</vt:lpstr>
      <vt:lpstr>Apresentação do PowerPoint</vt:lpstr>
      <vt:lpstr>Apresentação do PowerPoint</vt:lpstr>
      <vt:lpstr>Apresentação do PowerPoint</vt:lpstr>
      <vt:lpstr>Metanálise</vt:lpstr>
      <vt:lpstr>Metanálise</vt:lpstr>
      <vt:lpstr>Apresentação do PowerPoint</vt:lpstr>
      <vt:lpstr>Apresentação do PowerPoint</vt:lpstr>
      <vt:lpstr>Heterogeneidade</vt:lpstr>
      <vt:lpstr>Apresentação do PowerPoint</vt:lpstr>
      <vt:lpstr>Apresentação do PowerPoint</vt:lpstr>
      <vt:lpstr>Metanálise</vt:lpstr>
      <vt:lpstr>Apresentação do PowerPoint</vt:lpstr>
      <vt:lpstr>Metanálise</vt:lpstr>
      <vt:lpstr>Metanálise</vt:lpstr>
      <vt:lpstr>Metanálise</vt:lpstr>
      <vt:lpstr>Metanálise</vt:lpstr>
      <vt:lpstr>Metanálise</vt:lpstr>
      <vt:lpstr>Metanálise</vt:lpstr>
      <vt:lpstr>Avaliação da revisão</vt:lpstr>
      <vt:lpstr>Avaliação da revisão</vt:lpstr>
      <vt:lpstr>Avaliação da revisão</vt:lpstr>
      <vt:lpstr>Apresentação do PowerPoint</vt:lpstr>
      <vt:lpstr>Avaliação da revisão</vt:lpstr>
      <vt:lpstr>Avaliação da revisão</vt:lpstr>
      <vt:lpstr>Avaliação da revisão</vt:lpstr>
      <vt:lpstr>Conclusões de uma revisão</vt:lpstr>
      <vt:lpstr>Relatório</vt:lpstr>
      <vt:lpstr>Apresentação do PowerPoint</vt:lpstr>
      <vt:lpstr>fim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Epidemiologia clínica</dc:title>
  <dc:creator>Pedro Emmanuel Brasil</dc:creator>
  <cp:lastModifiedBy>Pedro Emmanuel Brasil</cp:lastModifiedBy>
  <cp:revision>9</cp:revision>
  <dcterms:created xsi:type="dcterms:W3CDTF">2020-06-18T20:13:30Z</dcterms:created>
  <dcterms:modified xsi:type="dcterms:W3CDTF">2020-06-24T18:13:30Z</dcterms:modified>
</cp:coreProperties>
</file>